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610594-1565-4BB1-AC77-5A67307A6B37}">
  <a:tblStyle styleId="{A7610594-1565-4BB1-AC77-5A67307A6B3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B759A22-592B-4753-B01A-AF0726EE54C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4.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roximaNova-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rt2000.com/about.htm#google_vignett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b40d81b95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b40d81b95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b40d81b95_1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b40d81b95_1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b40d81b95_1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b40d81b95_1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b40d81b95_1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b40d81b95_1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b40d81b95_1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b40d81b95_1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2368cf90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2368cf90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2368cf9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2368cf9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Proxima Nova"/>
                <a:ea typeface="Proxima Nova"/>
                <a:cs typeface="Proxima Nova"/>
                <a:sym typeface="Proxima Nova"/>
              </a:rPr>
              <a:t>Over our lifetimes and in particular from the turn of the millennium, technology has developed in ways we couldn’t have ever fathomed. With developments such as multi terabyte hard drives from floppy disks storing a couple megabytes. The evolution of data transfer in terms of speed and size, with the ability to do this wirelessly. Also the rise of social media and the influence it has had on the younger generation.</a:t>
            </a:r>
            <a:endParaRPr sz="1000">
              <a:solidFill>
                <a:schemeClr val="dk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s" sz="1000">
                <a:solidFill>
                  <a:schemeClr val="dk1"/>
                </a:solidFill>
                <a:latin typeface="Proxima Nova"/>
                <a:ea typeface="Proxima Nova"/>
                <a:cs typeface="Proxima Nova"/>
                <a:sym typeface="Proxima Nova"/>
              </a:rPr>
              <a:t>All these factors along with many other factors have had major impacts on the music industry with it being easy than ever to stream music. These have also cause changes in the trends of the most popular music. Spotify being the leading platform for streaming music.</a:t>
            </a:r>
            <a:endParaRPr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2368cf90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2368cf90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800">
                <a:solidFill>
                  <a:srgbClr val="616161"/>
                </a:solidFill>
                <a:latin typeface="Proxima Nova"/>
                <a:ea typeface="Proxima Nova"/>
                <a:cs typeface="Proxima Nova"/>
                <a:sym typeface="Proxima Nova"/>
              </a:rPr>
              <a:t>The original data was found from </a:t>
            </a:r>
            <a:r>
              <a:rPr lang="es" sz="1800" u="sng">
                <a:solidFill>
                  <a:srgbClr val="1155CC"/>
                </a:solidFill>
                <a:latin typeface="Proxima Nova"/>
                <a:ea typeface="Proxima Nova"/>
                <a:cs typeface="Proxima Nova"/>
                <a:sym typeface="Proxima Nova"/>
                <a:hlinkClick r:id="rId2">
                  <a:extLst>
                    <a:ext uri="{A12FA001-AC4F-418D-AE19-62706E023703}">
                      <ahyp:hlinkClr val="tx"/>
                    </a:ext>
                  </a:extLst>
                </a:hlinkClick>
              </a:rPr>
              <a:t>https://chart2000.com/</a:t>
            </a:r>
            <a:r>
              <a:rPr lang="es" sz="1800">
                <a:solidFill>
                  <a:srgbClr val="616161"/>
                </a:solidFill>
                <a:latin typeface="Proxima Nova"/>
                <a:ea typeface="Proxima Nova"/>
                <a:cs typeface="Proxima Nova"/>
                <a:sym typeface="Proxima Nova"/>
              </a:rPr>
              <a:t>, which held information on the top 100 songs based of revenue from each year starting at 2000 and ending at 2021. Alongside the use of the spotify API, it was made possible to analyse the trends.</a:t>
            </a:r>
            <a:endParaRPr sz="1800">
              <a:solidFill>
                <a:srgbClr val="616161"/>
              </a:solidFill>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368cf90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2368cf90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rgbClr val="616161"/>
                </a:solidFill>
                <a:latin typeface="Proxima Nova"/>
                <a:ea typeface="Proxima Nova"/>
                <a:cs typeface="Proxima Nova"/>
                <a:sym typeface="Proxima Nova"/>
              </a:rPr>
              <a:t>T</a:t>
            </a:r>
            <a:r>
              <a:rPr lang="es" sz="1000">
                <a:solidFill>
                  <a:srgbClr val="616161"/>
                </a:solidFill>
                <a:latin typeface="Proxima Nova"/>
                <a:ea typeface="Proxima Nova"/>
                <a:cs typeface="Proxima Nova"/>
                <a:sym typeface="Proxima Nova"/>
              </a:rPr>
              <a:t>he starting data held 2200 rows with 11 columns, the important data was the first 4 which were year, position, song and artist. So the other columns were removed. The most important process was  the understanding and extraction from the Spotify API. So using the song and artist I was able to query using the search api where the search term was a combination of artist name and song name and the type being track, the output that was needed was the spotify uri (the unique id for tracks and artists) . Which gives the opportunity to then extract the vital audio analysis. Unfortunately not all the songs were found due to different issues with the inputs from the table. So the null values were removed. With there being at least 96 remaining out of the 100 for each year.</a:t>
            </a:r>
            <a:endParaRPr sz="10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s" sz="1000">
                <a:solidFill>
                  <a:srgbClr val="616161"/>
                </a:solidFill>
                <a:latin typeface="Proxima Nova"/>
                <a:ea typeface="Proxima Nova"/>
                <a:cs typeface="Proxima Nova"/>
                <a:sym typeface="Proxima Nova"/>
              </a:rPr>
              <a:t>Then using groupby with aggregate by using mean and standard deviation, i was able to create errorbars/plot to show the evolution. Along with the use of ANOVA test i was able to fail to reject some null hypotheses, and outputting the results in a .txt file.</a:t>
            </a:r>
            <a:endParaRPr sz="10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t/>
            </a:r>
            <a:endParaRPr sz="1400">
              <a:solidFill>
                <a:srgbClr val="616161"/>
              </a:solidFill>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b40d81b95_1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b40d81b95_1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960">
                <a:solidFill>
                  <a:srgbClr val="616161"/>
                </a:solidFill>
                <a:latin typeface="Proxima Nova"/>
                <a:ea typeface="Proxima Nova"/>
                <a:cs typeface="Proxima Nova"/>
                <a:sym typeface="Proxima Nova"/>
              </a:rPr>
              <a:t>Acousticness</a:t>
            </a:r>
            <a:r>
              <a:rPr lang="es" sz="960">
                <a:solidFill>
                  <a:srgbClr val="616161"/>
                </a:solidFill>
                <a:latin typeface="Proxima Nova"/>
                <a:ea typeface="Proxima Nova"/>
                <a:cs typeface="Proxima Nova"/>
                <a:sym typeface="Proxima Nova"/>
              </a:rPr>
              <a:t>: A confidence measure from 0.0 to 1.0 of whether the track is acoustic. 1.0 represents high confidence the track is acoustic.</a:t>
            </a:r>
            <a:endParaRPr sz="96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b="1" lang="es" sz="960">
                <a:solidFill>
                  <a:srgbClr val="616161"/>
                </a:solidFill>
                <a:latin typeface="Proxima Nova"/>
                <a:ea typeface="Proxima Nova"/>
                <a:cs typeface="Proxima Nova"/>
                <a:sym typeface="Proxima Nova"/>
              </a:rPr>
              <a:t>Liveness</a:t>
            </a:r>
            <a:r>
              <a:rPr lang="es" sz="960">
                <a:solidFill>
                  <a:srgbClr val="616161"/>
                </a:solidFill>
                <a:latin typeface="Proxima Nova"/>
                <a:ea typeface="Proxima Nova"/>
                <a:cs typeface="Proxima Nova"/>
                <a:sym typeface="Proxima Nova"/>
              </a:rPr>
              <a:t>: Detects the presence of an audience in the recording. Higher liveness values represent an increased probability that the track was performed live. </a:t>
            </a:r>
            <a:endParaRPr sz="96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b="1" lang="es" sz="960">
                <a:solidFill>
                  <a:srgbClr val="616161"/>
                </a:solidFill>
                <a:latin typeface="Proxima Nova"/>
                <a:ea typeface="Proxima Nova"/>
                <a:cs typeface="Proxima Nova"/>
                <a:sym typeface="Proxima Nova"/>
              </a:rPr>
              <a:t>Loudness</a:t>
            </a:r>
            <a:r>
              <a:rPr lang="es" sz="960">
                <a:solidFill>
                  <a:srgbClr val="616161"/>
                </a:solidFill>
                <a:latin typeface="Proxima Nova"/>
                <a:ea typeface="Proxima Nova"/>
                <a:cs typeface="Proxima Nova"/>
                <a:sym typeface="Proxima Nova"/>
              </a:rPr>
              <a:t>: The overall loudness of a track in decibels (dB). Loudness values are averaged across the entire track and are useful for comparing relative loudness of tracks. Loudness is the quality of a sound that is the primary psychological correlate of physical strength (amplitude). </a:t>
            </a:r>
            <a:endParaRPr sz="96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770"/>
              <a:buFont typeface="Arial"/>
              <a:buNone/>
            </a:pPr>
            <a:r>
              <a:rPr b="1" lang="es" sz="960">
                <a:solidFill>
                  <a:srgbClr val="616161"/>
                </a:solidFill>
                <a:latin typeface="Proxima Nova"/>
                <a:ea typeface="Proxima Nova"/>
                <a:cs typeface="Proxima Nova"/>
                <a:sym typeface="Proxima Nova"/>
              </a:rPr>
              <a:t>Speechiness</a:t>
            </a:r>
            <a:r>
              <a:rPr lang="es" sz="960">
                <a:solidFill>
                  <a:srgbClr val="616161"/>
                </a:solidFill>
                <a:latin typeface="Proxima Nova"/>
                <a:ea typeface="Proxima Nova"/>
                <a:cs typeface="Proxima Nova"/>
                <a:sym typeface="Proxima Nova"/>
              </a:rPr>
              <a:t>: Speechiness detects the presence of spoken words in a track. The more exclusively speech-like the recording (e.g. talk show, audio book, poetry), the closer to 1.0 the attribute value. </a:t>
            </a:r>
            <a:endParaRPr b="1" sz="960">
              <a:solidFill>
                <a:srgbClr val="616161"/>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b40d81b95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b40d81b95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b40d81b95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b40d81b95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After using the ANOVA test, 2 p-values were above the threshold of 0.05 therefore it fails to reject the null hypothesis. Where the null hypothesis’ are the distribution of the audio features haven’t changed over the past 22 years. Showing that instrumentalness and liveness have changed very little, which is also supported by the errorbars, where the means have remained similar and throughout the standard deviations have </a:t>
            </a:r>
            <a:r>
              <a:rPr lang="es">
                <a:solidFill>
                  <a:schemeClr val="dk1"/>
                </a:solidFill>
              </a:rPr>
              <a:t>remained pretty similar and </a:t>
            </a:r>
            <a:r>
              <a:rPr lang="es"/>
              <a:t>not increased too much.</a:t>
            </a:r>
            <a:endParaRPr sz="2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b40d81b9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b40d81b9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Danceabiilty has remained very similar except for a slight increase towards the end moving from the 0.65-0.68 and then moving to 0.7. But the spread has </a:t>
            </a:r>
            <a:r>
              <a:rPr lang="es"/>
              <a:t>remained</a:t>
            </a:r>
            <a:r>
              <a:rPr lang="es"/>
              <a:t> very similar with it being about 0.125 to 0.15.</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Speechiness has been fluctuating in terms of both spread and mean, showing no clear trend, which in turn shows thats speechiness potentially has less impact on the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Loudness has a slight rise then a steeper </a:t>
            </a:r>
            <a:r>
              <a:rPr lang="es"/>
              <a:t>incline</a:t>
            </a:r>
            <a:r>
              <a:rPr lang="es"/>
              <a:t> moving from an average of -6db to about -6.5db. with the spread </a:t>
            </a:r>
            <a:r>
              <a:rPr lang="es"/>
              <a:t>remaining</a:t>
            </a:r>
            <a:r>
              <a:rPr lang="es"/>
              <a:t> even.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Tempo has </a:t>
            </a:r>
            <a:r>
              <a:rPr lang="es"/>
              <a:t>remained</a:t>
            </a:r>
            <a:r>
              <a:rPr lang="es"/>
              <a:t> similar except for the 2009-2013 where there are many fluctuations, but spread are similar.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b40d81b9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b40d81b9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Acousticness towards the end of the time period has both an increase in the mean and standard deviation which suggests that the importance of this has </a:t>
            </a:r>
            <a:r>
              <a:rPr lang="es"/>
              <a:t>decreased on a specific amount of acoustic, as a larger variation of acoustic in a track can succeed. The average is  on a upward trajectory towards the end going from 0.15 to 0.23 and the std going from 0.2 to 0.23.</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b40d81b95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b40d81b95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we come onto the biggest changes over the past 20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As you can see the energy goes on quite a journey, the average goes up then has quite a big fall. The spread remains pretty similar showing that an artist can go for a larger variation of energy and still succeed..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peak is about 0.75 then falls consistently to 0.6, with the spread reaching similar levels to those in early 2010s with standard deviation being 0.15.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b40d81b95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b40d81b9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duration average from 2000 has been on the decline, with there being a steeper decline from 2014 onwards. Also the standard deviation has fluctuation but as a whole has decreased.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From 2000 to 2013 the average was about 230,000 ms but on </a:t>
            </a:r>
            <a:r>
              <a:rPr lang="es"/>
              <a:t>average</a:t>
            </a:r>
            <a:r>
              <a:rPr lang="es"/>
              <a:t> falls about 1,000ms every 2 years.</a:t>
            </a:r>
            <a:endParaRPr/>
          </a:p>
          <a:p>
            <a:pPr indent="0" lvl="0" marL="0" rtl="0" algn="l">
              <a:spcBef>
                <a:spcPts val="0"/>
              </a:spcBef>
              <a:spcAft>
                <a:spcPts val="0"/>
              </a:spcAft>
              <a:buNone/>
            </a:pPr>
            <a:r>
              <a:rPr lang="es"/>
              <a:t>The spread also falls but to a smaller amount in comparison to the mean, the std stays at 40,000 up until 2014 then falls to low 30,000s.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Showing that to increase possibility of succeeding the length should between 160,000 and 200,000 ms.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b40d81b95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b40d81b95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00">
                <a:solidFill>
                  <a:srgbClr val="616161"/>
                </a:solidFill>
                <a:latin typeface="Proxima Nova"/>
                <a:ea typeface="Proxima Nova"/>
                <a:cs typeface="Proxima Nova"/>
                <a:sym typeface="Proxima Nova"/>
              </a:rPr>
              <a:t>Over the 22 years, it is clear the biggest changes that are to stay for the near future are Energy and Duration. </a:t>
            </a:r>
            <a:r>
              <a:rPr b="1" lang="es" sz="1300">
                <a:solidFill>
                  <a:srgbClr val="616161"/>
                </a:solidFill>
                <a:latin typeface="Proxima Nova"/>
                <a:ea typeface="Proxima Nova"/>
                <a:cs typeface="Proxima Nova"/>
                <a:sym typeface="Proxima Nova"/>
              </a:rPr>
              <a:t>Energy has decreased and Duration has decreased</a:t>
            </a:r>
            <a:r>
              <a:rPr lang="es" sz="1300">
                <a:solidFill>
                  <a:srgbClr val="616161"/>
                </a:solidFill>
                <a:latin typeface="Proxima Nova"/>
                <a:ea typeface="Proxima Nova"/>
                <a:cs typeface="Proxima Nova"/>
                <a:sym typeface="Proxima Nova"/>
              </a:rPr>
              <a:t>, which follows with the introduction of social media. Social Media and the ease of sharing means short content with high energy to keep engagement up is the way to succeed with sales.</a:t>
            </a:r>
            <a:endParaRPr sz="13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b="1" lang="es" sz="1300">
                <a:solidFill>
                  <a:srgbClr val="616161"/>
                </a:solidFill>
                <a:latin typeface="Proxima Nova"/>
                <a:ea typeface="Proxima Nova"/>
                <a:cs typeface="Proxima Nova"/>
                <a:sym typeface="Proxima Nova"/>
              </a:rPr>
              <a:t>Liveness and Instrumentalness have remained a constant</a:t>
            </a:r>
            <a:r>
              <a:rPr lang="es" sz="1300">
                <a:solidFill>
                  <a:srgbClr val="616161"/>
                </a:solidFill>
                <a:latin typeface="Proxima Nova"/>
                <a:ea typeface="Proxima Nova"/>
                <a:cs typeface="Proxima Nova"/>
                <a:sym typeface="Proxima Nova"/>
              </a:rPr>
              <a:t> throughout with values of 0.25 and 0.025 respectively.</a:t>
            </a:r>
            <a:endParaRPr sz="13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s" sz="1300">
                <a:solidFill>
                  <a:srgbClr val="616161"/>
                </a:solidFill>
                <a:latin typeface="Proxima Nova"/>
                <a:ea typeface="Proxima Nova"/>
                <a:cs typeface="Proxima Nova"/>
                <a:sym typeface="Proxima Nova"/>
              </a:rPr>
              <a:t>The fluctuations of tempo and speechiness show there is no consistency and may possibly result in have little impact in sales.</a:t>
            </a:r>
            <a:endParaRPr sz="13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s" sz="1300">
                <a:solidFill>
                  <a:srgbClr val="616161"/>
                </a:solidFill>
                <a:latin typeface="Proxima Nova"/>
                <a:ea typeface="Proxima Nova"/>
                <a:cs typeface="Proxima Nova"/>
                <a:sym typeface="Proxima Nova"/>
              </a:rPr>
              <a:t>Danceability has only changed in the past couple of years, with it having a spike then falling again. </a:t>
            </a:r>
            <a:endParaRPr sz="13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s" sz="1300">
                <a:solidFill>
                  <a:srgbClr val="616161"/>
                </a:solidFill>
                <a:latin typeface="Proxima Nova"/>
                <a:ea typeface="Proxima Nova"/>
                <a:cs typeface="Proxima Nova"/>
                <a:sym typeface="Proxima Nova"/>
              </a:rPr>
              <a:t>Loudness started off getting quieter but is not on the up with it getting louder.</a:t>
            </a:r>
            <a:endParaRPr sz="1300">
              <a:solidFill>
                <a:srgbClr val="616161"/>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2368cf90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2368cf90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b40d81b9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b40d81b9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b40d81b9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b40d81b9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highlight>
                  <a:srgbClr val="FFFFFF"/>
                </a:highlight>
              </a:rPr>
              <a:t>In the top 1000 Artists </a:t>
            </a:r>
            <a:r>
              <a:rPr lang="es" sz="850">
                <a:solidFill>
                  <a:schemeClr val="dk1"/>
                </a:solidFill>
                <a:highlight>
                  <a:srgbClr val="FFFFFF"/>
                </a:highlight>
              </a:rPr>
              <a:t>The Number of Artists with the majority of their Tracks (80%) streaming 10 Million Times is : </a:t>
            </a:r>
            <a:r>
              <a:rPr b="1" lang="es" sz="850">
                <a:solidFill>
                  <a:srgbClr val="FF0000"/>
                </a:solidFill>
                <a:highlight>
                  <a:srgbClr val="FFFFFF"/>
                </a:highlight>
              </a:rPr>
              <a:t>44</a:t>
            </a:r>
            <a:r>
              <a:rPr lang="es" sz="850">
                <a:solidFill>
                  <a:schemeClr val="dk1"/>
                </a:solidFill>
                <a:highlight>
                  <a:srgbClr val="FFFFFF"/>
                </a:highlight>
              </a:rPr>
              <a:t>     35% = </a:t>
            </a:r>
            <a:r>
              <a:rPr b="1" lang="es" sz="850">
                <a:solidFill>
                  <a:srgbClr val="FF00FF"/>
                </a:solidFill>
                <a:highlight>
                  <a:srgbClr val="FFFFFF"/>
                </a:highlight>
              </a:rPr>
              <a:t>16</a:t>
            </a:r>
            <a:r>
              <a:rPr b="1" lang="es" sz="850">
                <a:solidFill>
                  <a:schemeClr val="dk1"/>
                </a:solidFill>
                <a:highlight>
                  <a:srgbClr val="FFFFFF"/>
                </a:highlight>
              </a:rPr>
              <a:t>  </a:t>
            </a:r>
            <a:r>
              <a:rPr lang="es" sz="850">
                <a:solidFill>
                  <a:schemeClr val="dk1"/>
                </a:solidFill>
                <a:highlight>
                  <a:srgbClr val="FFFFFF"/>
                </a:highlight>
              </a:rPr>
              <a:t>      </a:t>
            </a:r>
            <a:r>
              <a:rPr lang="es" sz="850">
                <a:solidFill>
                  <a:schemeClr val="dk1"/>
                </a:solidFill>
                <a:highlight>
                  <a:schemeClr val="lt1"/>
                </a:highlight>
              </a:rPr>
              <a:t> </a:t>
            </a:r>
            <a:r>
              <a:rPr b="1" lang="es" sz="850">
                <a:solidFill>
                  <a:schemeClr val="dk1"/>
                </a:solidFill>
                <a:highlight>
                  <a:schemeClr val="lt1"/>
                </a:highlight>
              </a:rPr>
              <a:t>&gt; 2 Billion=</a:t>
            </a:r>
            <a:r>
              <a:rPr b="1" lang="es" sz="850">
                <a:solidFill>
                  <a:srgbClr val="0000FF"/>
                </a:solidFill>
                <a:highlight>
                  <a:schemeClr val="lt1"/>
                </a:highlight>
              </a:rPr>
              <a:t> 35  </a:t>
            </a:r>
            <a:endParaRPr b="1" sz="850">
              <a:solidFill>
                <a:srgbClr val="0000FF"/>
              </a:solidFill>
              <a:highlight>
                <a:srgbClr val="FFFFFF"/>
              </a:highlight>
            </a:endParaRPr>
          </a:p>
          <a:p>
            <a:pPr indent="0" lvl="0" marL="0" rtl="0" algn="l">
              <a:lnSpc>
                <a:spcPct val="115000"/>
              </a:lnSpc>
              <a:spcBef>
                <a:spcPts val="0"/>
              </a:spcBef>
              <a:spcAft>
                <a:spcPts val="0"/>
              </a:spcAft>
              <a:buNone/>
            </a:pPr>
            <a:r>
              <a:rPr lang="es" sz="850">
                <a:solidFill>
                  <a:schemeClr val="dk1"/>
                </a:solidFill>
                <a:highlight>
                  <a:srgbClr val="FFFFFF"/>
                </a:highlight>
              </a:rPr>
              <a:t>In the top 1000 Artists </a:t>
            </a:r>
            <a:r>
              <a:rPr lang="es" sz="850">
                <a:solidFill>
                  <a:schemeClr val="dk1"/>
                </a:solidFill>
                <a:highlight>
                  <a:srgbClr val="FFFFFF"/>
                </a:highlight>
              </a:rPr>
              <a:t>The Sum of All Artist streams over 10 Million: </a:t>
            </a:r>
            <a:r>
              <a:rPr b="1" lang="es" sz="850">
                <a:solidFill>
                  <a:srgbClr val="FF0000"/>
                </a:solidFill>
                <a:highlight>
                  <a:srgbClr val="FFFFFF"/>
                </a:highlight>
              </a:rPr>
              <a:t>2515</a:t>
            </a:r>
            <a:r>
              <a:rPr b="1" lang="es" sz="850">
                <a:solidFill>
                  <a:schemeClr val="dk1"/>
                </a:solidFill>
                <a:highlight>
                  <a:srgbClr val="FFFFFF"/>
                </a:highlight>
              </a:rPr>
              <a:t>  </a:t>
            </a:r>
            <a:r>
              <a:rPr lang="es" sz="850">
                <a:solidFill>
                  <a:schemeClr val="dk1"/>
                </a:solidFill>
                <a:highlight>
                  <a:srgbClr val="FFFFFF"/>
                </a:highlight>
              </a:rPr>
              <a:t>       </a:t>
            </a:r>
            <a:r>
              <a:rPr b="1" lang="es" sz="850">
                <a:solidFill>
                  <a:schemeClr val="dk1"/>
                </a:solidFill>
                <a:highlight>
                  <a:schemeClr val="lt1"/>
                </a:highlight>
              </a:rPr>
              <a:t>35% = </a:t>
            </a:r>
            <a:r>
              <a:rPr b="1" lang="es" sz="850">
                <a:solidFill>
                  <a:srgbClr val="FF00FF"/>
                </a:solidFill>
                <a:highlight>
                  <a:schemeClr val="lt1"/>
                </a:highlight>
              </a:rPr>
              <a:t>723 </a:t>
            </a:r>
            <a:r>
              <a:rPr lang="es" sz="850">
                <a:solidFill>
                  <a:schemeClr val="dk1"/>
                </a:solidFill>
                <a:highlight>
                  <a:schemeClr val="lt1"/>
                </a:highlight>
              </a:rPr>
              <a:t>                 </a:t>
            </a:r>
            <a:r>
              <a:rPr b="1" lang="es" sz="850">
                <a:solidFill>
                  <a:schemeClr val="dk1"/>
                </a:solidFill>
                <a:highlight>
                  <a:schemeClr val="lt1"/>
                </a:highlight>
              </a:rPr>
              <a:t> &gt; 2 Billion= </a:t>
            </a:r>
            <a:r>
              <a:rPr b="1" lang="es" sz="850">
                <a:solidFill>
                  <a:srgbClr val="0000FF"/>
                </a:solidFill>
                <a:highlight>
                  <a:schemeClr val="lt1"/>
                </a:highlight>
              </a:rPr>
              <a:t>119  </a:t>
            </a:r>
            <a:endParaRPr b="1" sz="850">
              <a:solidFill>
                <a:srgbClr val="0000FF"/>
              </a:solidFill>
              <a:highlight>
                <a:schemeClr val="lt1"/>
              </a:highlight>
            </a:endParaRPr>
          </a:p>
          <a:p>
            <a:pPr indent="0" lvl="0" marL="0" rtl="0" algn="l">
              <a:lnSpc>
                <a:spcPct val="115000"/>
              </a:lnSpc>
              <a:spcBef>
                <a:spcPts val="0"/>
              </a:spcBef>
              <a:spcAft>
                <a:spcPts val="0"/>
              </a:spcAft>
              <a:buNone/>
            </a:pPr>
            <a:r>
              <a:rPr b="1" lang="es" sz="850">
                <a:solidFill>
                  <a:srgbClr val="0000FF"/>
                </a:solidFill>
                <a:highlight>
                  <a:schemeClr val="lt1"/>
                </a:highlight>
              </a:rPr>
              <a:t>looking at first bar chart 5 artist around 80%   12 artist reaching 95% and above and remainder  27 artist between 80% - 95%.</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2368cf90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2368cf90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2368cf90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2368cf90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b40d81b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b40d81b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a:t>looking at Post Malone who had the least number of tracks </a:t>
            </a:r>
            <a:r>
              <a:rPr lang="es"/>
              <a:t>reaching</a:t>
            </a:r>
            <a:r>
              <a:rPr lang="es"/>
              <a:t> 10M and 100M but was second highest reaching 1 Billion and had the fewest tracks released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b40d81b95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b40d81b95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23"/>
              <a:buFont typeface="Arial"/>
              <a:buNone/>
            </a:pPr>
            <a:r>
              <a:rPr lang="es" sz="1000">
                <a:solidFill>
                  <a:srgbClr val="202729"/>
                </a:solidFill>
                <a:latin typeface="Proxima Nova"/>
                <a:ea typeface="Proxima Nova"/>
                <a:cs typeface="Proxima Nova"/>
                <a:sym typeface="Proxima Nova"/>
              </a:rPr>
              <a:t>The most popular Artist is : </a:t>
            </a:r>
            <a:r>
              <a:rPr lang="es" sz="1000">
                <a:solidFill>
                  <a:srgbClr val="0000FF"/>
                </a:solidFill>
                <a:latin typeface="Proxima Nova"/>
                <a:ea typeface="Proxima Nova"/>
                <a:cs typeface="Proxima Nova"/>
                <a:sym typeface="Proxima Nova"/>
              </a:rPr>
              <a:t>Drake with 97% of his tracks streaming 10 Million times and almost half of his tracks streaming 100 Millions and 2% of tracks streaming 1 Billion times</a:t>
            </a:r>
            <a:r>
              <a:rPr lang="es" sz="1000">
                <a:solidFill>
                  <a:srgbClr val="202729"/>
                </a:solidFill>
                <a:latin typeface="Proxima Nova"/>
                <a:ea typeface="Proxima Nova"/>
                <a:cs typeface="Proxima Nova"/>
                <a:sym typeface="Proxima Nova"/>
              </a:rPr>
              <a:t>.				Most popular Genre is: </a:t>
            </a:r>
            <a:r>
              <a:rPr b="1" lang="es" sz="1000">
                <a:solidFill>
                  <a:srgbClr val="9900FF"/>
                </a:solidFill>
                <a:latin typeface="Proxima Nova"/>
                <a:ea typeface="Proxima Nova"/>
                <a:cs typeface="Proxima Nova"/>
                <a:sym typeface="Proxima Nova"/>
              </a:rPr>
              <a:t>Hip-Hop (31%)  and Pop (30%)</a:t>
            </a:r>
            <a:endParaRPr sz="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b40d81b95_1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b40d81b95_1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b40d81b95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b40d81b95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2368cf90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2368cf9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b40d81b95_1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b40d81b95_1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b40d81b95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b40d81b95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b40d81b95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b40d81b95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b40d81b95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b40d81b95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chart2000.com/about.htm#google_vignette" TargetMode="External"/><Relationship Id="rId4" Type="http://schemas.openxmlformats.org/officeDocument/2006/relationships/image" Target="../media/image16.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chartmasters.org/spotify-most-streamed-songs/" TargetMode="External"/><Relationship Id="rId4" Type="http://schemas.openxmlformats.org/officeDocument/2006/relationships/hyperlink" Target="https://chartmasters.org/spotify-most-streamed-songs/" TargetMode="External"/><Relationship Id="rId5" Type="http://schemas.openxmlformats.org/officeDocument/2006/relationships/hyperlink" Target="https://chart2000.com/about.htm#google_vignette" TargetMode="External"/><Relationship Id="rId6" Type="http://schemas.openxmlformats.org/officeDocument/2006/relationships/hyperlink" Target="https://chartmasters.org/most-streamed-artists-ever-on-spotif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chartmasters.org/most-streamed-artists-ever-on-spotif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7.jpg"/><Relationship Id="rId7"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developer.spotify.com/documentation/web-api/reference/#/operations/get-several-audio-featur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SpotiData </a:t>
            </a:r>
            <a:r>
              <a:rPr lang="es"/>
              <a:t>Project </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s"/>
              <a:t>Why do we listen to the music we listen to? An analysis of trends on Spotify</a:t>
            </a:r>
            <a:endParaRPr/>
          </a:p>
        </p:txBody>
      </p:sp>
      <p:pic>
        <p:nvPicPr>
          <p:cNvPr id="61" name="Google Shape;61;p13"/>
          <p:cNvPicPr preferRelativeResize="0"/>
          <p:nvPr/>
        </p:nvPicPr>
        <p:blipFill>
          <a:blip r:embed="rId3">
            <a:alphaModFix/>
          </a:blip>
          <a:stretch>
            <a:fillRect/>
          </a:stretch>
        </p:blipFill>
        <p:spPr>
          <a:xfrm>
            <a:off x="5392175" y="2028875"/>
            <a:ext cx="763449" cy="763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Energy</a:t>
            </a:r>
            <a:endParaRPr>
              <a:solidFill>
                <a:schemeClr val="lt1"/>
              </a:solidFill>
            </a:endParaRPr>
          </a:p>
        </p:txBody>
      </p:sp>
      <p:sp>
        <p:nvSpPr>
          <p:cNvPr id="116" name="Google Shape;116;p22"/>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1200"/>
              </a:spcAft>
              <a:buSzPts val="1018"/>
              <a:buNone/>
            </a:pPr>
            <a:r>
              <a:rPr lang="es" sz="1565"/>
              <a:t>Energy is a measure from 0.0 to 1.0 and represents a perceptual measure of </a:t>
            </a:r>
            <a:r>
              <a:rPr lang="es" sz="1565">
                <a:solidFill>
                  <a:schemeClr val="dk2"/>
                </a:solidFill>
              </a:rPr>
              <a:t>intensity and activity</a:t>
            </a:r>
            <a:r>
              <a:rPr lang="es" sz="1565"/>
              <a:t>. Typically, energetic tracks feel fast, loud, and noisy. For example, death metal has high energy, while a Bach prelude scores low on the scale. </a:t>
            </a:r>
            <a:endParaRPr sz="1565"/>
          </a:p>
        </p:txBody>
      </p:sp>
      <p:sp>
        <p:nvSpPr>
          <p:cNvPr id="117" name="Google Shape;117;p22"/>
          <p:cNvSpPr txBox="1"/>
          <p:nvPr>
            <p:ph type="title"/>
          </p:nvPr>
        </p:nvSpPr>
        <p:spPr>
          <a:xfrm>
            <a:off x="4835400" y="1459375"/>
            <a:ext cx="4045200" cy="74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700">
                <a:solidFill>
                  <a:schemeClr val="dk2"/>
                </a:solidFill>
              </a:rPr>
              <a:t>Median = 0,62</a:t>
            </a:r>
            <a:endParaRPr sz="3700">
              <a:solidFill>
                <a:schemeClr val="dk2"/>
              </a:solidFill>
            </a:endParaRPr>
          </a:p>
        </p:txBody>
      </p:sp>
      <p:pic>
        <p:nvPicPr>
          <p:cNvPr id="118" name="Google Shape;118;p22"/>
          <p:cNvPicPr preferRelativeResize="0"/>
          <p:nvPr/>
        </p:nvPicPr>
        <p:blipFill>
          <a:blip r:embed="rId3">
            <a:alphaModFix/>
          </a:blip>
          <a:stretch>
            <a:fillRect/>
          </a:stretch>
        </p:blipFill>
        <p:spPr>
          <a:xfrm>
            <a:off x="-105325" y="976075"/>
            <a:ext cx="5044825" cy="33632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Tempo</a:t>
            </a:r>
            <a:endParaRPr>
              <a:solidFill>
                <a:schemeClr val="lt1"/>
              </a:solidFill>
            </a:endParaRPr>
          </a:p>
        </p:txBody>
      </p:sp>
      <p:sp>
        <p:nvSpPr>
          <p:cNvPr id="124" name="Google Shape;124;p23"/>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1200"/>
              </a:spcAft>
              <a:buSzPts val="1018"/>
              <a:buNone/>
            </a:pPr>
            <a:r>
              <a:rPr lang="es" sz="1565"/>
              <a:t>The overall estimated tempo of a track in </a:t>
            </a:r>
            <a:r>
              <a:rPr lang="es" sz="1565">
                <a:solidFill>
                  <a:schemeClr val="dk2"/>
                </a:solidFill>
              </a:rPr>
              <a:t>beats per minute</a:t>
            </a:r>
            <a:r>
              <a:rPr lang="es" sz="1565"/>
              <a:t> (BPM). In musical terminology, tempo is the speed or pace of a given piece and derives directly from the average beat duration. </a:t>
            </a:r>
            <a:r>
              <a:rPr lang="es" sz="1565">
                <a:solidFill>
                  <a:schemeClr val="dk2"/>
                </a:solidFill>
              </a:rPr>
              <a:t>108–120 BPM is Moderate</a:t>
            </a:r>
            <a:r>
              <a:rPr lang="es" sz="1565"/>
              <a:t>, 120–168 BPM is Fast, Very fast is 168–200 BPM.</a:t>
            </a:r>
            <a:endParaRPr sz="1565"/>
          </a:p>
        </p:txBody>
      </p:sp>
      <p:sp>
        <p:nvSpPr>
          <p:cNvPr id="125" name="Google Shape;125;p23"/>
          <p:cNvSpPr txBox="1"/>
          <p:nvPr>
            <p:ph type="title"/>
          </p:nvPr>
        </p:nvSpPr>
        <p:spPr>
          <a:xfrm>
            <a:off x="4835400" y="1459375"/>
            <a:ext cx="4045200" cy="790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700">
                <a:solidFill>
                  <a:schemeClr val="dk2"/>
                </a:solidFill>
              </a:rPr>
              <a:t>Median = 112</a:t>
            </a:r>
            <a:endParaRPr sz="3700">
              <a:solidFill>
                <a:schemeClr val="dk2"/>
              </a:solidFill>
            </a:endParaRPr>
          </a:p>
        </p:txBody>
      </p:sp>
      <p:pic>
        <p:nvPicPr>
          <p:cNvPr id="126" name="Google Shape;126;p23"/>
          <p:cNvPicPr preferRelativeResize="0"/>
          <p:nvPr/>
        </p:nvPicPr>
        <p:blipFill>
          <a:blip r:embed="rId3">
            <a:alphaModFix/>
          </a:blip>
          <a:stretch>
            <a:fillRect/>
          </a:stretch>
        </p:blipFill>
        <p:spPr>
          <a:xfrm>
            <a:off x="-155475" y="1022825"/>
            <a:ext cx="5094975" cy="339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Danceability</a:t>
            </a:r>
            <a:endParaRPr>
              <a:solidFill>
                <a:schemeClr val="lt1"/>
              </a:solidFill>
            </a:endParaRPr>
          </a:p>
        </p:txBody>
      </p:sp>
      <p:sp>
        <p:nvSpPr>
          <p:cNvPr id="132" name="Google Shape;132;p24"/>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1200"/>
              </a:spcAft>
              <a:buSzPts val="1018"/>
              <a:buNone/>
            </a:pPr>
            <a:r>
              <a:rPr lang="es" sz="1565"/>
              <a:t>Danceability describes </a:t>
            </a:r>
            <a:r>
              <a:rPr lang="es" sz="1565">
                <a:solidFill>
                  <a:schemeClr val="dk2"/>
                </a:solidFill>
              </a:rPr>
              <a:t>how suitable a track is for dancing</a:t>
            </a:r>
            <a:r>
              <a:rPr lang="es" sz="1565"/>
              <a:t> based on a combination of musical elements including tempo, rhythm stability, beat strength, and overall regularity. A value of 0.0 is least danceable and </a:t>
            </a:r>
            <a:r>
              <a:rPr lang="es" sz="1565">
                <a:solidFill>
                  <a:schemeClr val="dk2"/>
                </a:solidFill>
              </a:rPr>
              <a:t>1.0 is most danceable</a:t>
            </a:r>
            <a:r>
              <a:rPr lang="es" sz="1565"/>
              <a:t>.</a:t>
            </a:r>
            <a:endParaRPr sz="1565"/>
          </a:p>
        </p:txBody>
      </p:sp>
      <p:sp>
        <p:nvSpPr>
          <p:cNvPr id="133" name="Google Shape;133;p24"/>
          <p:cNvSpPr txBox="1"/>
          <p:nvPr>
            <p:ph type="title"/>
          </p:nvPr>
        </p:nvSpPr>
        <p:spPr>
          <a:xfrm>
            <a:off x="4835400" y="1459375"/>
            <a:ext cx="4045200" cy="75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700">
                <a:solidFill>
                  <a:schemeClr val="dk2"/>
                </a:solidFill>
              </a:rPr>
              <a:t>Median = 0,69</a:t>
            </a:r>
            <a:endParaRPr sz="3700">
              <a:solidFill>
                <a:schemeClr val="dk2"/>
              </a:solidFill>
            </a:endParaRPr>
          </a:p>
        </p:txBody>
      </p:sp>
      <p:pic>
        <p:nvPicPr>
          <p:cNvPr id="134" name="Google Shape;134;p24"/>
          <p:cNvPicPr preferRelativeResize="0"/>
          <p:nvPr/>
        </p:nvPicPr>
        <p:blipFill>
          <a:blip r:embed="rId3">
            <a:alphaModFix/>
          </a:blip>
          <a:stretch>
            <a:fillRect/>
          </a:stretch>
        </p:blipFill>
        <p:spPr>
          <a:xfrm>
            <a:off x="-83825" y="1140000"/>
            <a:ext cx="4919225" cy="3279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Valence</a:t>
            </a:r>
            <a:endParaRPr>
              <a:solidFill>
                <a:schemeClr val="lt1"/>
              </a:solidFill>
            </a:endParaRPr>
          </a:p>
        </p:txBody>
      </p:sp>
      <p:sp>
        <p:nvSpPr>
          <p:cNvPr id="140" name="Google Shape;140;p25"/>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1200"/>
              </a:spcAft>
              <a:buSzPts val="1018"/>
              <a:buNone/>
            </a:pPr>
            <a:r>
              <a:rPr lang="es" sz="1565"/>
              <a:t>A measure from 0.0 to 1.0 describing the musical positiveness conveyed by a track. Tracks with </a:t>
            </a:r>
            <a:r>
              <a:rPr lang="es" sz="1565">
                <a:solidFill>
                  <a:schemeClr val="dk2"/>
                </a:solidFill>
              </a:rPr>
              <a:t>high valence</a:t>
            </a:r>
            <a:r>
              <a:rPr lang="es" sz="1565"/>
              <a:t> sound more positive (e.g. happy, cheerful, euphoric), while tracks with </a:t>
            </a:r>
            <a:r>
              <a:rPr lang="es" sz="1565">
                <a:solidFill>
                  <a:schemeClr val="dk2"/>
                </a:solidFill>
              </a:rPr>
              <a:t>low valence</a:t>
            </a:r>
            <a:r>
              <a:rPr lang="es" sz="1565"/>
              <a:t> sound more negative (e.g. sad, depressed, angry).</a:t>
            </a:r>
            <a:endParaRPr sz="1565"/>
          </a:p>
        </p:txBody>
      </p:sp>
      <p:pic>
        <p:nvPicPr>
          <p:cNvPr id="141" name="Google Shape;141;p25"/>
          <p:cNvPicPr preferRelativeResize="0"/>
          <p:nvPr/>
        </p:nvPicPr>
        <p:blipFill>
          <a:blip r:embed="rId3">
            <a:alphaModFix/>
          </a:blip>
          <a:stretch>
            <a:fillRect/>
          </a:stretch>
        </p:blipFill>
        <p:spPr>
          <a:xfrm>
            <a:off x="0" y="1300600"/>
            <a:ext cx="4776375" cy="3184250"/>
          </a:xfrm>
          <a:prstGeom prst="rect">
            <a:avLst/>
          </a:prstGeom>
          <a:noFill/>
          <a:ln>
            <a:noFill/>
          </a:ln>
        </p:spPr>
      </p:pic>
      <p:sp>
        <p:nvSpPr>
          <p:cNvPr id="142" name="Google Shape;142;p25"/>
          <p:cNvSpPr txBox="1"/>
          <p:nvPr>
            <p:ph type="title"/>
          </p:nvPr>
        </p:nvSpPr>
        <p:spPr>
          <a:xfrm>
            <a:off x="4835400" y="1459375"/>
            <a:ext cx="4045200" cy="75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700">
                <a:solidFill>
                  <a:schemeClr val="dk2"/>
                </a:solidFill>
              </a:rPr>
              <a:t>Median = 0,45</a:t>
            </a:r>
            <a:endParaRPr sz="37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6"/>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Correlation</a:t>
            </a:r>
            <a:endParaRPr>
              <a:solidFill>
                <a:schemeClr val="lt1"/>
              </a:solidFill>
            </a:endParaRPr>
          </a:p>
        </p:txBody>
      </p:sp>
      <p:sp>
        <p:nvSpPr>
          <p:cNvPr id="148" name="Google Shape;148;p26"/>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327977" lvl="0" marL="457200" rtl="0" algn="l">
              <a:lnSpc>
                <a:spcPct val="105000"/>
              </a:lnSpc>
              <a:spcBef>
                <a:spcPts val="0"/>
              </a:spcBef>
              <a:spcAft>
                <a:spcPts val="0"/>
              </a:spcAft>
              <a:buSzPts val="1565"/>
              <a:buChar char="-"/>
            </a:pPr>
            <a:r>
              <a:rPr lang="es" sz="1565"/>
              <a:t>Correlation = 0,52</a:t>
            </a:r>
            <a:endParaRPr sz="1565"/>
          </a:p>
          <a:p>
            <a:pPr indent="-327977" lvl="0" marL="457200" rtl="0" algn="l">
              <a:lnSpc>
                <a:spcPct val="105000"/>
              </a:lnSpc>
              <a:spcBef>
                <a:spcPts val="0"/>
              </a:spcBef>
              <a:spcAft>
                <a:spcPts val="0"/>
              </a:spcAft>
              <a:buSzPts val="1565"/>
              <a:buChar char="-"/>
            </a:pPr>
            <a:r>
              <a:rPr lang="es" sz="1565"/>
              <a:t>Moderate positive correlation</a:t>
            </a:r>
            <a:endParaRPr sz="1565"/>
          </a:p>
          <a:p>
            <a:pPr indent="-327977" lvl="0" marL="457200" rtl="0" algn="l">
              <a:lnSpc>
                <a:spcPct val="105000"/>
              </a:lnSpc>
              <a:spcBef>
                <a:spcPts val="0"/>
              </a:spcBef>
              <a:spcAft>
                <a:spcPts val="0"/>
              </a:spcAft>
              <a:buSzPts val="1565"/>
              <a:buChar char="-"/>
            </a:pPr>
            <a:r>
              <a:rPr lang="es" sz="1565"/>
              <a:t>Group of low Valence and high Danceability</a:t>
            </a:r>
            <a:endParaRPr sz="1565"/>
          </a:p>
        </p:txBody>
      </p:sp>
      <p:sp>
        <p:nvSpPr>
          <p:cNvPr id="149" name="Google Shape;149;p26"/>
          <p:cNvSpPr txBox="1"/>
          <p:nvPr>
            <p:ph type="title"/>
          </p:nvPr>
        </p:nvSpPr>
        <p:spPr>
          <a:xfrm>
            <a:off x="4835400" y="1459375"/>
            <a:ext cx="4045200" cy="111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sz="3700">
                <a:solidFill>
                  <a:schemeClr val="dk2"/>
                </a:solidFill>
              </a:rPr>
              <a:t>between Valence and Danceability</a:t>
            </a:r>
            <a:endParaRPr sz="3700">
              <a:solidFill>
                <a:schemeClr val="dk2"/>
              </a:solidFill>
            </a:endParaRPr>
          </a:p>
        </p:txBody>
      </p:sp>
      <p:pic>
        <p:nvPicPr>
          <p:cNvPr id="150" name="Google Shape;150;p26"/>
          <p:cNvPicPr preferRelativeResize="0"/>
          <p:nvPr/>
        </p:nvPicPr>
        <p:blipFill>
          <a:blip r:embed="rId3">
            <a:alphaModFix/>
          </a:blip>
          <a:stretch>
            <a:fillRect/>
          </a:stretch>
        </p:blipFill>
        <p:spPr>
          <a:xfrm>
            <a:off x="-98450" y="1094525"/>
            <a:ext cx="4933850" cy="32892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The Top-100 songs of each year </a:t>
            </a:r>
            <a:endParaRPr/>
          </a:p>
          <a:p>
            <a:pPr indent="0" lvl="0" marL="0" rtl="0" algn="l">
              <a:spcBef>
                <a:spcPts val="0"/>
              </a:spcBef>
              <a:spcAft>
                <a:spcPts val="0"/>
              </a:spcAft>
              <a:buNone/>
            </a:pPr>
            <a:r>
              <a:rPr lang="es"/>
              <a:t>of the last 20 years (2000-2021)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9" name="Shape 159"/>
        <p:cNvGrpSpPr/>
        <p:nvPr/>
      </p:nvGrpSpPr>
      <p:grpSpPr>
        <a:xfrm>
          <a:off x="0" y="0"/>
          <a:ext cx="0" cy="0"/>
          <a:chOff x="0" y="0"/>
          <a:chExt cx="0" cy="0"/>
        </a:xfrm>
      </p:grpSpPr>
      <p:sp>
        <p:nvSpPr>
          <p:cNvPr id="160" name="Google Shape;160;p28"/>
          <p:cNvSpPr txBox="1"/>
          <p:nvPr>
            <p:ph type="title"/>
          </p:nvPr>
        </p:nvSpPr>
        <p:spPr>
          <a:xfrm>
            <a:off x="276250" y="1361700"/>
            <a:ext cx="4045200" cy="242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How has Chart Music Changed over the Past 20 years?</a:t>
            </a:r>
            <a:endParaRPr/>
          </a:p>
        </p:txBody>
      </p:sp>
      <p:pic>
        <p:nvPicPr>
          <p:cNvPr id="161" name="Google Shape;161;p28"/>
          <p:cNvPicPr preferRelativeResize="0"/>
          <p:nvPr/>
        </p:nvPicPr>
        <p:blipFill>
          <a:blip r:embed="rId3">
            <a:alphaModFix/>
          </a:blip>
          <a:stretch>
            <a:fillRect/>
          </a:stretch>
        </p:blipFill>
        <p:spPr>
          <a:xfrm rot="-13">
            <a:off x="5428587" y="308873"/>
            <a:ext cx="2746220" cy="824678"/>
          </a:xfrm>
          <a:prstGeom prst="rect">
            <a:avLst/>
          </a:prstGeom>
          <a:noFill/>
          <a:ln>
            <a:noFill/>
          </a:ln>
        </p:spPr>
      </p:pic>
      <p:pic>
        <p:nvPicPr>
          <p:cNvPr id="162" name="Google Shape;162;p28"/>
          <p:cNvPicPr preferRelativeResize="0"/>
          <p:nvPr/>
        </p:nvPicPr>
        <p:blipFill>
          <a:blip r:embed="rId4">
            <a:alphaModFix/>
          </a:blip>
          <a:stretch>
            <a:fillRect/>
          </a:stretch>
        </p:blipFill>
        <p:spPr>
          <a:xfrm>
            <a:off x="4826850" y="3900250"/>
            <a:ext cx="4120949" cy="1000100"/>
          </a:xfrm>
          <a:prstGeom prst="rect">
            <a:avLst/>
          </a:prstGeom>
          <a:noFill/>
          <a:ln>
            <a:noFill/>
          </a:ln>
        </p:spPr>
      </p:pic>
      <p:pic>
        <p:nvPicPr>
          <p:cNvPr id="163" name="Google Shape;163;p28"/>
          <p:cNvPicPr preferRelativeResize="0"/>
          <p:nvPr/>
        </p:nvPicPr>
        <p:blipFill>
          <a:blip r:embed="rId5">
            <a:alphaModFix/>
          </a:blip>
          <a:stretch>
            <a:fillRect/>
          </a:stretch>
        </p:blipFill>
        <p:spPr>
          <a:xfrm>
            <a:off x="5656375" y="1285956"/>
            <a:ext cx="2461894" cy="24618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sp>
        <p:nvSpPr>
          <p:cNvPr id="168" name="Google Shape;168;p2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How?</a:t>
            </a:r>
            <a:endParaRPr/>
          </a:p>
        </p:txBody>
      </p:sp>
      <p:sp>
        <p:nvSpPr>
          <p:cNvPr id="169" name="Google Shape;169;p29"/>
          <p:cNvSpPr txBox="1"/>
          <p:nvPr>
            <p:ph idx="4294967295" type="body"/>
          </p:nvPr>
        </p:nvSpPr>
        <p:spPr>
          <a:xfrm>
            <a:off x="4490725" y="385850"/>
            <a:ext cx="3837000" cy="127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Data Source: </a:t>
            </a:r>
            <a:r>
              <a:rPr lang="es" u="sng">
                <a:solidFill>
                  <a:srgbClr val="1155CC"/>
                </a:solidFill>
                <a:latin typeface="Arial"/>
                <a:ea typeface="Arial"/>
                <a:cs typeface="Arial"/>
                <a:sym typeface="Arial"/>
                <a:hlinkClick r:id="rId3">
                  <a:extLst>
                    <a:ext uri="{A12FA001-AC4F-418D-AE19-62706E023703}">
                      <ahyp:hlinkClr val="tx"/>
                    </a:ext>
                  </a:extLst>
                </a:hlinkClick>
              </a:rPr>
              <a:t>https://chart2000.com/about.htm#google_vignette</a:t>
            </a:r>
            <a:endParaRPr sz="2500"/>
          </a:p>
        </p:txBody>
      </p:sp>
      <p:pic>
        <p:nvPicPr>
          <p:cNvPr id="170" name="Google Shape;170;p29"/>
          <p:cNvPicPr preferRelativeResize="0"/>
          <p:nvPr/>
        </p:nvPicPr>
        <p:blipFill>
          <a:blip r:embed="rId4">
            <a:alphaModFix/>
          </a:blip>
          <a:stretch>
            <a:fillRect/>
          </a:stretch>
        </p:blipFill>
        <p:spPr>
          <a:xfrm>
            <a:off x="4116525" y="1843015"/>
            <a:ext cx="4585400" cy="2727059"/>
          </a:xfrm>
          <a:prstGeom prst="rect">
            <a:avLst/>
          </a:prstGeom>
          <a:noFill/>
          <a:ln>
            <a:noFill/>
          </a:ln>
        </p:spPr>
      </p:pic>
      <p:pic>
        <p:nvPicPr>
          <p:cNvPr id="171" name="Google Shape;171;p29"/>
          <p:cNvPicPr preferRelativeResize="0"/>
          <p:nvPr/>
        </p:nvPicPr>
        <p:blipFill>
          <a:blip r:embed="rId5">
            <a:alphaModFix/>
          </a:blip>
          <a:stretch>
            <a:fillRect/>
          </a:stretch>
        </p:blipFill>
        <p:spPr>
          <a:xfrm>
            <a:off x="216325" y="1585325"/>
            <a:ext cx="3900198" cy="3346799"/>
          </a:xfrm>
          <a:prstGeom prst="rect">
            <a:avLst/>
          </a:prstGeom>
          <a:noFill/>
          <a:ln>
            <a:noFill/>
          </a:ln>
        </p:spPr>
      </p:pic>
      <p:sp>
        <p:nvSpPr>
          <p:cNvPr id="172" name="Google Shape;172;p29"/>
          <p:cNvSpPr txBox="1"/>
          <p:nvPr>
            <p:ph type="title"/>
          </p:nvPr>
        </p:nvSpPr>
        <p:spPr>
          <a:xfrm>
            <a:off x="310900" y="100575"/>
            <a:ext cx="3837000" cy="1371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a:solidFill>
                  <a:srgbClr val="434343"/>
                </a:solidFill>
              </a:rPr>
              <a:t>Retrieval of Data</a:t>
            </a:r>
            <a:endParaRPr>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sp>
        <p:nvSpPr>
          <p:cNvPr id="177" name="Google Shape;177;p30"/>
          <p:cNvSpPr txBox="1"/>
          <p:nvPr>
            <p:ph type="title"/>
          </p:nvPr>
        </p:nvSpPr>
        <p:spPr>
          <a:xfrm>
            <a:off x="146300" y="219450"/>
            <a:ext cx="3054000" cy="1591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a:solidFill>
                  <a:srgbClr val="434343"/>
                </a:solidFill>
              </a:rPr>
              <a:t>Data Preparation</a:t>
            </a:r>
            <a:endParaRPr>
              <a:solidFill>
                <a:srgbClr val="434343"/>
              </a:solidFill>
            </a:endParaRPr>
          </a:p>
        </p:txBody>
      </p:sp>
      <p:pic>
        <p:nvPicPr>
          <p:cNvPr id="178" name="Google Shape;178;p30"/>
          <p:cNvPicPr preferRelativeResize="0"/>
          <p:nvPr/>
        </p:nvPicPr>
        <p:blipFill>
          <a:blip r:embed="rId3">
            <a:alphaModFix/>
          </a:blip>
          <a:stretch>
            <a:fillRect/>
          </a:stretch>
        </p:blipFill>
        <p:spPr>
          <a:xfrm>
            <a:off x="0" y="2102025"/>
            <a:ext cx="4829199" cy="2947525"/>
          </a:xfrm>
          <a:prstGeom prst="rect">
            <a:avLst/>
          </a:prstGeom>
          <a:noFill/>
          <a:ln>
            <a:noFill/>
          </a:ln>
        </p:spPr>
      </p:pic>
      <p:pic>
        <p:nvPicPr>
          <p:cNvPr id="179" name="Google Shape;179;p30"/>
          <p:cNvPicPr preferRelativeResize="0"/>
          <p:nvPr/>
        </p:nvPicPr>
        <p:blipFill>
          <a:blip r:embed="rId4">
            <a:alphaModFix/>
          </a:blip>
          <a:stretch>
            <a:fillRect/>
          </a:stretch>
        </p:blipFill>
        <p:spPr>
          <a:xfrm>
            <a:off x="3286200" y="0"/>
            <a:ext cx="5857801" cy="2700926"/>
          </a:xfrm>
          <a:prstGeom prst="rect">
            <a:avLst/>
          </a:prstGeom>
          <a:noFill/>
          <a:ln>
            <a:noFill/>
          </a:ln>
        </p:spPr>
      </p:pic>
      <p:pic>
        <p:nvPicPr>
          <p:cNvPr id="180" name="Google Shape;180;p30"/>
          <p:cNvPicPr preferRelativeResize="0"/>
          <p:nvPr/>
        </p:nvPicPr>
        <p:blipFill>
          <a:blip r:embed="rId5">
            <a:alphaModFix/>
          </a:blip>
          <a:stretch>
            <a:fillRect/>
          </a:stretch>
        </p:blipFill>
        <p:spPr>
          <a:xfrm>
            <a:off x="5858401" y="1709075"/>
            <a:ext cx="2980250" cy="327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Definition of some more Audio Features</a:t>
            </a:r>
            <a:endParaRPr/>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s" sz="1360"/>
              <a:t>Acousticness</a:t>
            </a:r>
            <a:r>
              <a:rPr lang="es" sz="1360"/>
              <a:t>: A confidence measure from 0.0 to 1.0 of whether the track is acoustic. 1.0 represents high confidence the track is acoustic.</a:t>
            </a:r>
            <a:endParaRPr sz="1360"/>
          </a:p>
          <a:p>
            <a:pPr indent="0" lvl="0" marL="0" rtl="0" algn="l">
              <a:spcBef>
                <a:spcPts val="1200"/>
              </a:spcBef>
              <a:spcAft>
                <a:spcPts val="0"/>
              </a:spcAft>
              <a:buSzPts val="770"/>
              <a:buNone/>
            </a:pPr>
            <a:r>
              <a:rPr b="1" lang="es" sz="1360"/>
              <a:t>Liveness</a:t>
            </a:r>
            <a:r>
              <a:rPr lang="es" sz="1360"/>
              <a:t>: Detects the presence of an audience in the recording. Higher liveness values represent an increased probability that the track was performed live. A value above 0.8 provides strong likelihood that the track is live.</a:t>
            </a:r>
            <a:endParaRPr sz="1360"/>
          </a:p>
          <a:p>
            <a:pPr indent="0" lvl="0" marL="0" rtl="0" algn="l">
              <a:spcBef>
                <a:spcPts val="1200"/>
              </a:spcBef>
              <a:spcAft>
                <a:spcPts val="0"/>
              </a:spcAft>
              <a:buSzPts val="770"/>
              <a:buNone/>
            </a:pPr>
            <a:r>
              <a:rPr b="1" lang="es" sz="1360"/>
              <a:t>Loudness</a:t>
            </a:r>
            <a:r>
              <a:rPr lang="es" sz="1360"/>
              <a:t>: The overall loudness of a track in decibels (dB). Loudness values are averaged across the entire track and are useful for comparing relative loudness of tracks. Loudness is the quality of a sound that is the primary psychological correlate of physical strength (amplitude). Values typically range between -60 and 0 db.</a:t>
            </a:r>
            <a:endParaRPr sz="1360"/>
          </a:p>
          <a:p>
            <a:pPr indent="0" lvl="0" marL="0" rtl="0" algn="l">
              <a:spcBef>
                <a:spcPts val="1200"/>
              </a:spcBef>
              <a:spcAft>
                <a:spcPts val="1200"/>
              </a:spcAft>
              <a:buSzPts val="770"/>
              <a:buNone/>
            </a:pPr>
            <a:r>
              <a:rPr b="1" lang="es" sz="1360"/>
              <a:t>Speechiness</a:t>
            </a:r>
            <a:r>
              <a:rPr lang="es" sz="1360"/>
              <a:t>: Speechiness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endParaRPr sz="186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90250" y="526350"/>
            <a:ext cx="79809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s" sz="3000"/>
              <a:t>Choosing The Data</a:t>
            </a:r>
            <a:endParaRPr b="1" sz="3000"/>
          </a:p>
          <a:p>
            <a:pPr indent="0" lvl="0" marL="0" rtl="0" algn="l">
              <a:spcBef>
                <a:spcPts val="0"/>
              </a:spcBef>
              <a:spcAft>
                <a:spcPts val="0"/>
              </a:spcAft>
              <a:buNone/>
            </a:pPr>
            <a:r>
              <a:t/>
            </a:r>
            <a:endParaRPr b="1" sz="3000"/>
          </a:p>
          <a:p>
            <a:pPr indent="0" lvl="0" marL="0" rtl="0" algn="l">
              <a:spcBef>
                <a:spcPts val="0"/>
              </a:spcBef>
              <a:spcAft>
                <a:spcPts val="0"/>
              </a:spcAft>
              <a:buNone/>
            </a:pPr>
            <a:r>
              <a:rPr lang="es" sz="3000"/>
              <a:t>We have worked with </a:t>
            </a:r>
            <a:r>
              <a:rPr b="1" lang="es" sz="3000"/>
              <a:t>3 initial datasets</a:t>
            </a:r>
            <a:r>
              <a:rPr lang="es" sz="3000"/>
              <a:t>:</a:t>
            </a:r>
            <a:endParaRPr sz="3000"/>
          </a:p>
          <a:p>
            <a:pPr indent="-419100" lvl="0" marL="457200" rtl="0" algn="l">
              <a:spcBef>
                <a:spcPts val="0"/>
              </a:spcBef>
              <a:spcAft>
                <a:spcPts val="0"/>
              </a:spcAft>
              <a:buSzPts val="3000"/>
              <a:buAutoNum type="arabicPeriod"/>
            </a:pPr>
            <a:r>
              <a:rPr lang="es" sz="3000"/>
              <a:t>The most streamed </a:t>
            </a:r>
            <a:r>
              <a:rPr lang="es" sz="3000" u="sng">
                <a:solidFill>
                  <a:schemeClr val="lt1"/>
                </a:solidFill>
                <a:hlinkClick r:id="rId3">
                  <a:extLst>
                    <a:ext uri="{A12FA001-AC4F-418D-AE19-62706E023703}">
                      <ahyp:hlinkClr val="tx"/>
                    </a:ext>
                  </a:extLst>
                </a:hlinkClick>
              </a:rPr>
              <a:t>songs</a:t>
            </a:r>
            <a:r>
              <a:rPr lang="es" sz="3000" u="sng">
                <a:solidFill>
                  <a:schemeClr val="hlink"/>
                </a:solidFill>
                <a:hlinkClick r:id="rId4"/>
              </a:rPr>
              <a:t> </a:t>
            </a:r>
            <a:endParaRPr sz="3000"/>
          </a:p>
          <a:p>
            <a:pPr indent="-419100" lvl="0" marL="457200" rtl="0" algn="l">
              <a:spcBef>
                <a:spcPts val="0"/>
              </a:spcBef>
              <a:spcAft>
                <a:spcPts val="0"/>
              </a:spcAft>
              <a:buSzPts val="3000"/>
              <a:buAutoNum type="arabicPeriod"/>
            </a:pPr>
            <a:r>
              <a:rPr lang="es" sz="3000"/>
              <a:t>The Top-100 songs of each year of the last </a:t>
            </a:r>
            <a:r>
              <a:rPr lang="es" sz="3000" u="sng">
                <a:solidFill>
                  <a:schemeClr val="lt1"/>
                </a:solidFill>
                <a:hlinkClick r:id="rId5">
                  <a:extLst>
                    <a:ext uri="{A12FA001-AC4F-418D-AE19-62706E023703}">
                      <ahyp:hlinkClr val="tx"/>
                    </a:ext>
                  </a:extLst>
                </a:hlinkClick>
              </a:rPr>
              <a:t>20 years</a:t>
            </a:r>
            <a:r>
              <a:rPr lang="es" sz="3000"/>
              <a:t> (2000-2021)</a:t>
            </a:r>
            <a:endParaRPr sz="3000"/>
          </a:p>
          <a:p>
            <a:pPr indent="-419100" lvl="0" marL="457200" rtl="0" algn="l">
              <a:spcBef>
                <a:spcPts val="0"/>
              </a:spcBef>
              <a:spcAft>
                <a:spcPts val="0"/>
              </a:spcAft>
              <a:buSzPts val="3000"/>
              <a:buAutoNum type="arabicPeriod"/>
            </a:pPr>
            <a:r>
              <a:rPr lang="es" sz="3000"/>
              <a:t>The most streamed </a:t>
            </a:r>
            <a:r>
              <a:rPr lang="es" sz="3000" u="sng">
                <a:solidFill>
                  <a:schemeClr val="lt1"/>
                </a:solidFill>
                <a:hlinkClick r:id="rId6">
                  <a:extLst>
                    <a:ext uri="{A12FA001-AC4F-418D-AE19-62706E023703}">
                      <ahyp:hlinkClr val="tx"/>
                    </a:ext>
                  </a:extLst>
                </a:hlinkClick>
              </a:rPr>
              <a:t>artists</a:t>
            </a:r>
            <a:endParaRPr sz="3000">
              <a:solidFill>
                <a:schemeClr val="lt1"/>
              </a:solidFill>
            </a:endParaRPr>
          </a:p>
          <a:p>
            <a:pPr indent="0" lvl="0" marL="0" rtl="0" algn="l">
              <a:spcBef>
                <a:spcPts val="0"/>
              </a:spcBef>
              <a:spcAft>
                <a:spcPts val="0"/>
              </a:spcAft>
              <a:buNone/>
            </a:pPr>
            <a:r>
              <a:rPr lang="es" sz="3000"/>
              <a:t>From chartmasters.org and chart2000.com</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 name="Shape 190"/>
        <p:cNvGrpSpPr/>
        <p:nvPr/>
      </p:nvGrpSpPr>
      <p:grpSpPr>
        <a:xfrm>
          <a:off x="0" y="0"/>
          <a:ext cx="0" cy="0"/>
          <a:chOff x="0" y="0"/>
          <a:chExt cx="0" cy="0"/>
        </a:xfrm>
      </p:grpSpPr>
      <p:pic>
        <p:nvPicPr>
          <p:cNvPr id="191" name="Google Shape;191;p32"/>
          <p:cNvPicPr preferRelativeResize="0"/>
          <p:nvPr/>
        </p:nvPicPr>
        <p:blipFill>
          <a:blip r:embed="rId3">
            <a:alphaModFix/>
          </a:blip>
          <a:stretch>
            <a:fillRect/>
          </a:stretch>
        </p:blipFill>
        <p:spPr>
          <a:xfrm>
            <a:off x="266925" y="72550"/>
            <a:ext cx="4104000" cy="2736000"/>
          </a:xfrm>
          <a:prstGeom prst="rect">
            <a:avLst/>
          </a:prstGeom>
          <a:noFill/>
          <a:ln>
            <a:noFill/>
          </a:ln>
        </p:spPr>
      </p:pic>
      <p:pic>
        <p:nvPicPr>
          <p:cNvPr id="192" name="Google Shape;192;p32"/>
          <p:cNvPicPr preferRelativeResize="0"/>
          <p:nvPr/>
        </p:nvPicPr>
        <p:blipFill>
          <a:blip r:embed="rId4">
            <a:alphaModFix/>
          </a:blip>
          <a:stretch>
            <a:fillRect/>
          </a:stretch>
        </p:blipFill>
        <p:spPr>
          <a:xfrm>
            <a:off x="4754525" y="90550"/>
            <a:ext cx="4053857" cy="2700000"/>
          </a:xfrm>
          <a:prstGeom prst="rect">
            <a:avLst/>
          </a:prstGeom>
          <a:noFill/>
          <a:ln>
            <a:noFill/>
          </a:ln>
        </p:spPr>
      </p:pic>
      <p:pic>
        <p:nvPicPr>
          <p:cNvPr id="193" name="Google Shape;193;p32"/>
          <p:cNvPicPr preferRelativeResize="0"/>
          <p:nvPr/>
        </p:nvPicPr>
        <p:blipFill>
          <a:blip r:embed="rId5">
            <a:alphaModFix/>
          </a:blip>
          <a:stretch>
            <a:fillRect/>
          </a:stretch>
        </p:blipFill>
        <p:spPr>
          <a:xfrm>
            <a:off x="5218826" y="2808550"/>
            <a:ext cx="3026622" cy="2220801"/>
          </a:xfrm>
          <a:prstGeom prst="rect">
            <a:avLst/>
          </a:prstGeom>
          <a:noFill/>
          <a:ln>
            <a:noFill/>
          </a:ln>
        </p:spPr>
      </p:pic>
      <p:pic>
        <p:nvPicPr>
          <p:cNvPr id="194" name="Google Shape;194;p32"/>
          <p:cNvPicPr preferRelativeResize="0"/>
          <p:nvPr/>
        </p:nvPicPr>
        <p:blipFill rotWithShape="1">
          <a:blip r:embed="rId5">
            <a:alphaModFix/>
          </a:blip>
          <a:srcRect b="190999" l="-188408" r="218409" t="-99000"/>
          <a:stretch/>
        </p:blipFill>
        <p:spPr>
          <a:xfrm>
            <a:off x="-4992227" y="-163865"/>
            <a:ext cx="1954026" cy="163875"/>
          </a:xfrm>
          <a:prstGeom prst="rect">
            <a:avLst/>
          </a:prstGeom>
          <a:noFill/>
          <a:ln>
            <a:noFill/>
          </a:ln>
        </p:spPr>
      </p:pic>
      <p:pic>
        <p:nvPicPr>
          <p:cNvPr id="195" name="Google Shape;195;p32"/>
          <p:cNvPicPr preferRelativeResize="0"/>
          <p:nvPr/>
        </p:nvPicPr>
        <p:blipFill rotWithShape="1">
          <a:blip r:embed="rId5">
            <a:alphaModFix/>
          </a:blip>
          <a:srcRect b="42352" l="9612" r="26178" t="52209"/>
          <a:stretch/>
        </p:blipFill>
        <p:spPr>
          <a:xfrm>
            <a:off x="266925" y="3148875"/>
            <a:ext cx="4795574" cy="298025"/>
          </a:xfrm>
          <a:prstGeom prst="rect">
            <a:avLst/>
          </a:prstGeom>
          <a:noFill/>
          <a:ln>
            <a:noFill/>
          </a:ln>
        </p:spPr>
      </p:pic>
      <p:pic>
        <p:nvPicPr>
          <p:cNvPr id="196" name="Google Shape;196;p32"/>
          <p:cNvPicPr preferRelativeResize="0"/>
          <p:nvPr/>
        </p:nvPicPr>
        <p:blipFill rotWithShape="1">
          <a:blip r:embed="rId5">
            <a:alphaModFix/>
          </a:blip>
          <a:srcRect b="47790" l="9612" r="10946" t="46771"/>
          <a:stretch/>
        </p:blipFill>
        <p:spPr>
          <a:xfrm>
            <a:off x="266925" y="3787225"/>
            <a:ext cx="4795574" cy="240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0"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0" y="0"/>
            <a:ext cx="4048203" cy="2700000"/>
          </a:xfrm>
          <a:prstGeom prst="rect">
            <a:avLst/>
          </a:prstGeom>
          <a:noFill/>
          <a:ln>
            <a:noFill/>
          </a:ln>
        </p:spPr>
      </p:pic>
      <p:pic>
        <p:nvPicPr>
          <p:cNvPr id="202" name="Google Shape;202;p33"/>
          <p:cNvPicPr preferRelativeResize="0"/>
          <p:nvPr/>
        </p:nvPicPr>
        <p:blipFill>
          <a:blip r:embed="rId4">
            <a:alphaModFix/>
          </a:blip>
          <a:stretch>
            <a:fillRect/>
          </a:stretch>
        </p:blipFill>
        <p:spPr>
          <a:xfrm>
            <a:off x="959075" y="2443512"/>
            <a:ext cx="4048203" cy="2700000"/>
          </a:xfrm>
          <a:prstGeom prst="rect">
            <a:avLst/>
          </a:prstGeom>
          <a:noFill/>
          <a:ln>
            <a:noFill/>
          </a:ln>
        </p:spPr>
      </p:pic>
      <p:pic>
        <p:nvPicPr>
          <p:cNvPr id="203" name="Google Shape;203;p33"/>
          <p:cNvPicPr preferRelativeResize="0"/>
          <p:nvPr/>
        </p:nvPicPr>
        <p:blipFill>
          <a:blip r:embed="rId5">
            <a:alphaModFix/>
          </a:blip>
          <a:stretch>
            <a:fillRect/>
          </a:stretch>
        </p:blipFill>
        <p:spPr>
          <a:xfrm>
            <a:off x="4291878" y="0"/>
            <a:ext cx="3831922" cy="2554615"/>
          </a:xfrm>
          <a:prstGeom prst="rect">
            <a:avLst/>
          </a:prstGeom>
          <a:noFill/>
          <a:ln>
            <a:noFill/>
          </a:ln>
        </p:spPr>
      </p:pic>
      <p:pic>
        <p:nvPicPr>
          <p:cNvPr id="204" name="Google Shape;204;p33"/>
          <p:cNvPicPr preferRelativeResize="0"/>
          <p:nvPr/>
        </p:nvPicPr>
        <p:blipFill>
          <a:blip r:embed="rId6">
            <a:alphaModFix/>
          </a:blip>
          <a:stretch>
            <a:fillRect/>
          </a:stretch>
        </p:blipFill>
        <p:spPr>
          <a:xfrm>
            <a:off x="5029200" y="2421900"/>
            <a:ext cx="4114800" cy="274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8"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a:off x="4252775" y="0"/>
            <a:ext cx="4891226" cy="5143500"/>
          </a:xfrm>
          <a:prstGeom prst="rect">
            <a:avLst/>
          </a:prstGeom>
          <a:noFill/>
          <a:ln>
            <a:noFill/>
          </a:ln>
        </p:spPr>
      </p:pic>
      <p:sp>
        <p:nvSpPr>
          <p:cNvPr id="210" name="Google Shape;210;p34"/>
          <p:cNvSpPr/>
          <p:nvPr/>
        </p:nvSpPr>
        <p:spPr>
          <a:xfrm>
            <a:off x="6155525" y="3349925"/>
            <a:ext cx="1100700" cy="174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a:off x="7563975" y="3349850"/>
            <a:ext cx="1232700" cy="17433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4"/>
          <p:cNvPicPr preferRelativeResize="0"/>
          <p:nvPr/>
        </p:nvPicPr>
        <p:blipFill>
          <a:blip r:embed="rId4">
            <a:alphaModFix/>
          </a:blip>
          <a:stretch>
            <a:fillRect/>
          </a:stretch>
        </p:blipFill>
        <p:spPr>
          <a:xfrm>
            <a:off x="-38675" y="1223025"/>
            <a:ext cx="4656225" cy="3104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6" name="Shape 216"/>
        <p:cNvGrpSpPr/>
        <p:nvPr/>
      </p:nvGrpSpPr>
      <p:grpSpPr>
        <a:xfrm>
          <a:off x="0" y="0"/>
          <a:ext cx="0" cy="0"/>
          <a:chOff x="0" y="0"/>
          <a:chExt cx="0" cy="0"/>
        </a:xfrm>
      </p:grpSpPr>
      <p:pic>
        <p:nvPicPr>
          <p:cNvPr id="217" name="Google Shape;217;p35"/>
          <p:cNvPicPr preferRelativeResize="0"/>
          <p:nvPr/>
        </p:nvPicPr>
        <p:blipFill>
          <a:blip r:embed="rId3">
            <a:alphaModFix/>
          </a:blip>
          <a:stretch>
            <a:fillRect/>
          </a:stretch>
        </p:blipFill>
        <p:spPr>
          <a:xfrm>
            <a:off x="4572000" y="0"/>
            <a:ext cx="4571998" cy="5063399"/>
          </a:xfrm>
          <a:prstGeom prst="rect">
            <a:avLst/>
          </a:prstGeom>
          <a:noFill/>
          <a:ln>
            <a:noFill/>
          </a:ln>
        </p:spPr>
      </p:pic>
      <p:sp>
        <p:nvSpPr>
          <p:cNvPr id="218" name="Google Shape;218;p35"/>
          <p:cNvSpPr txBox="1"/>
          <p:nvPr/>
        </p:nvSpPr>
        <p:spPr>
          <a:xfrm>
            <a:off x="123575" y="3044950"/>
            <a:ext cx="3986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Originally there is a very slight </a:t>
            </a:r>
            <a:r>
              <a:rPr lang="es">
                <a:latin typeface="Proxima Nova"/>
                <a:ea typeface="Proxima Nova"/>
                <a:cs typeface="Proxima Nova"/>
                <a:sym typeface="Proxima Nova"/>
              </a:rPr>
              <a:t>incline</a:t>
            </a:r>
            <a:r>
              <a:rPr lang="es">
                <a:latin typeface="Proxima Nova"/>
                <a:ea typeface="Proxima Nova"/>
                <a:cs typeface="Proxima Nova"/>
                <a:sym typeface="Proxima Nova"/>
              </a:rPr>
              <a:t> up to 2010/11 but then it significantly drops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Mean goes from 0.7 to 0.6</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Spread does fall slight after a big rise in 2012</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Standard Deviation 0.17 to 0.15</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19" name="Google Shape;219;p35"/>
          <p:cNvSpPr/>
          <p:nvPr/>
        </p:nvSpPr>
        <p:spPr>
          <a:xfrm>
            <a:off x="4572000" y="2807250"/>
            <a:ext cx="4458300" cy="225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5"/>
          <p:cNvPicPr preferRelativeResize="0"/>
          <p:nvPr/>
        </p:nvPicPr>
        <p:blipFill>
          <a:blip r:embed="rId4">
            <a:alphaModFix/>
          </a:blip>
          <a:stretch>
            <a:fillRect/>
          </a:stretch>
        </p:blipFill>
        <p:spPr>
          <a:xfrm>
            <a:off x="0" y="0"/>
            <a:ext cx="4572000" cy="3048000"/>
          </a:xfrm>
          <a:prstGeom prst="rect">
            <a:avLst/>
          </a:prstGeom>
          <a:noFill/>
          <a:ln>
            <a:noFill/>
          </a:ln>
        </p:spPr>
      </p:pic>
      <p:sp>
        <p:nvSpPr>
          <p:cNvPr id="221" name="Google Shape;221;p35"/>
          <p:cNvSpPr/>
          <p:nvPr/>
        </p:nvSpPr>
        <p:spPr>
          <a:xfrm rot="5400000">
            <a:off x="3172100" y="1730475"/>
            <a:ext cx="235500" cy="1539900"/>
          </a:xfrm>
          <a:prstGeom prst="righ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4500" y="0"/>
            <a:ext cx="4567413" cy="3044950"/>
          </a:xfrm>
          <a:prstGeom prst="rect">
            <a:avLst/>
          </a:prstGeom>
          <a:noFill/>
          <a:ln>
            <a:noFill/>
          </a:ln>
        </p:spPr>
      </p:pic>
      <p:pic>
        <p:nvPicPr>
          <p:cNvPr id="227" name="Google Shape;227;p36"/>
          <p:cNvPicPr preferRelativeResize="0"/>
          <p:nvPr/>
        </p:nvPicPr>
        <p:blipFill>
          <a:blip r:embed="rId4">
            <a:alphaModFix/>
          </a:blip>
          <a:stretch>
            <a:fillRect/>
          </a:stretch>
        </p:blipFill>
        <p:spPr>
          <a:xfrm>
            <a:off x="4190700" y="0"/>
            <a:ext cx="4953301" cy="5143500"/>
          </a:xfrm>
          <a:prstGeom prst="rect">
            <a:avLst/>
          </a:prstGeom>
          <a:noFill/>
          <a:ln>
            <a:noFill/>
          </a:ln>
        </p:spPr>
      </p:pic>
      <p:sp>
        <p:nvSpPr>
          <p:cNvPr id="228" name="Google Shape;228;p36"/>
          <p:cNvSpPr txBox="1"/>
          <p:nvPr/>
        </p:nvSpPr>
        <p:spPr>
          <a:xfrm>
            <a:off x="4500" y="3044950"/>
            <a:ext cx="4105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Large decline in both mean and standard deviation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Average starts at a steady 240,000 but then declines ending at 200,000</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s">
                <a:latin typeface="Proxima Nova"/>
                <a:ea typeface="Proxima Nova"/>
                <a:cs typeface="Proxima Nova"/>
                <a:sym typeface="Proxima Nova"/>
              </a:rPr>
              <a:t>Music has a certain duration to be successful for the highest chance to succeed..</a:t>
            </a:r>
            <a:endParaRPr>
              <a:latin typeface="Proxima Nova"/>
              <a:ea typeface="Proxima Nova"/>
              <a:cs typeface="Proxima Nova"/>
              <a:sym typeface="Proxima Nova"/>
            </a:endParaRPr>
          </a:p>
        </p:txBody>
      </p:sp>
      <p:sp>
        <p:nvSpPr>
          <p:cNvPr id="229" name="Google Shape;229;p36"/>
          <p:cNvSpPr/>
          <p:nvPr/>
        </p:nvSpPr>
        <p:spPr>
          <a:xfrm>
            <a:off x="4210650" y="3348300"/>
            <a:ext cx="4913400" cy="179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rot="5400000">
            <a:off x="3396225" y="1986600"/>
            <a:ext cx="230400" cy="1083000"/>
          </a:xfrm>
          <a:prstGeom prst="rightBracket">
            <a:avLst>
              <a:gd fmla="val 8333"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idx="1" type="body"/>
          </p:nvPr>
        </p:nvSpPr>
        <p:spPr>
          <a:xfrm>
            <a:off x="311700" y="258600"/>
            <a:ext cx="8520600" cy="428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Over the 22 years, it is clear the biggest changes that are to stay for the near future are Energy and Duration. </a:t>
            </a:r>
            <a:r>
              <a:rPr b="1" lang="es"/>
              <a:t>Energy has increased and Duration has decreased</a:t>
            </a:r>
            <a:r>
              <a:rPr lang="es"/>
              <a:t>, which follows with the introduction of social media. Social Media and the ease of sharing means short content with high energy to keep engagement up is the way to succeed with sales.</a:t>
            </a:r>
            <a:endParaRPr/>
          </a:p>
          <a:p>
            <a:pPr indent="0" lvl="0" marL="0" rtl="0" algn="l">
              <a:spcBef>
                <a:spcPts val="1200"/>
              </a:spcBef>
              <a:spcAft>
                <a:spcPts val="0"/>
              </a:spcAft>
              <a:buNone/>
            </a:pPr>
            <a:r>
              <a:rPr b="1" lang="es"/>
              <a:t>Liveness and Instrumentalness have remained a constant</a:t>
            </a:r>
            <a:r>
              <a:rPr lang="es"/>
              <a:t> throughout with values of </a:t>
            </a:r>
            <a:r>
              <a:rPr b="1" lang="es"/>
              <a:t>0.25 and 0.025</a:t>
            </a:r>
            <a:r>
              <a:rPr lang="es"/>
              <a:t> respectively.</a:t>
            </a:r>
            <a:endParaRPr/>
          </a:p>
          <a:p>
            <a:pPr indent="0" lvl="0" marL="0" rtl="0" algn="l">
              <a:spcBef>
                <a:spcPts val="1200"/>
              </a:spcBef>
              <a:spcAft>
                <a:spcPts val="0"/>
              </a:spcAft>
              <a:buNone/>
            </a:pPr>
            <a:r>
              <a:rPr lang="es"/>
              <a:t>The </a:t>
            </a:r>
            <a:r>
              <a:rPr b="1" lang="es"/>
              <a:t>fluctuations</a:t>
            </a:r>
            <a:r>
              <a:rPr lang="es"/>
              <a:t> of </a:t>
            </a:r>
            <a:r>
              <a:rPr b="1" lang="es"/>
              <a:t>tempo and speechiness</a:t>
            </a:r>
            <a:r>
              <a:rPr lang="es"/>
              <a:t> show there is </a:t>
            </a:r>
            <a:r>
              <a:rPr b="1" lang="es"/>
              <a:t>no consistency</a:t>
            </a:r>
            <a:r>
              <a:rPr lang="es"/>
              <a:t> and may possibly result in have little impact in sales.</a:t>
            </a:r>
            <a:endParaRPr/>
          </a:p>
          <a:p>
            <a:pPr indent="0" lvl="0" marL="0" rtl="0" algn="l">
              <a:spcBef>
                <a:spcPts val="1200"/>
              </a:spcBef>
              <a:spcAft>
                <a:spcPts val="1200"/>
              </a:spcAft>
              <a:buNone/>
            </a:pPr>
            <a:r>
              <a:rPr b="1" lang="es"/>
              <a:t>Danceability</a:t>
            </a:r>
            <a:r>
              <a:rPr lang="es"/>
              <a:t> has only changed in the past couple of years, with it having a </a:t>
            </a:r>
            <a:r>
              <a:rPr b="1" lang="es"/>
              <a:t>spike then falling again</a:t>
            </a:r>
            <a:r>
              <a:rPr lang="es"/>
              <a:t>.</a:t>
            </a:r>
            <a:r>
              <a:rPr b="1" lang="es"/>
              <a:t> Loudness</a:t>
            </a:r>
            <a:r>
              <a:rPr lang="es"/>
              <a:t> started off getting </a:t>
            </a:r>
            <a:r>
              <a:rPr b="1" lang="es"/>
              <a:t>quieter</a:t>
            </a:r>
            <a:r>
              <a:rPr lang="es"/>
              <a:t> but is not on the up </a:t>
            </a:r>
            <a:r>
              <a:rPr lang="es"/>
              <a:t>with</a:t>
            </a:r>
            <a:r>
              <a:rPr lang="es"/>
              <a:t> it getting </a:t>
            </a:r>
            <a:r>
              <a:rPr b="1" lang="es"/>
              <a:t>louder</a:t>
            </a:r>
            <a:r>
              <a:rPr lang="e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3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s"/>
              <a:t>The Most Streamed Artists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4" name="Shape 244"/>
        <p:cNvGrpSpPr/>
        <p:nvPr/>
      </p:nvGrpSpPr>
      <p:grpSpPr>
        <a:xfrm>
          <a:off x="0" y="0"/>
          <a:ext cx="0" cy="0"/>
          <a:chOff x="0" y="0"/>
          <a:chExt cx="0" cy="0"/>
        </a:xfrm>
      </p:grpSpPr>
      <p:sp>
        <p:nvSpPr>
          <p:cNvPr id="245" name="Google Shape;245;p39"/>
          <p:cNvSpPr txBox="1"/>
          <p:nvPr>
            <p:ph type="title"/>
          </p:nvPr>
        </p:nvSpPr>
        <p:spPr>
          <a:xfrm>
            <a:off x="186300" y="235375"/>
            <a:ext cx="4385700" cy="10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2720"/>
              <a:t>Why are some Artist m</a:t>
            </a:r>
            <a:r>
              <a:rPr b="1" lang="es" sz="2720">
                <a:highlight>
                  <a:schemeClr val="dk2"/>
                </a:highlight>
              </a:rPr>
              <a:t>ore </a:t>
            </a:r>
            <a:r>
              <a:rPr b="1" lang="es" sz="2720"/>
              <a:t>popular than others?</a:t>
            </a:r>
            <a:endParaRPr b="1" sz="2720"/>
          </a:p>
        </p:txBody>
      </p:sp>
      <p:sp>
        <p:nvSpPr>
          <p:cNvPr id="246" name="Google Shape;246;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2"/>
              </a:buClr>
              <a:buSzPts val="1800"/>
              <a:buAutoNum type="arabicPeriod" startAt="3"/>
            </a:pPr>
            <a:r>
              <a:rPr lang="es">
                <a:solidFill>
                  <a:schemeClr val="lt2"/>
                </a:solidFill>
                <a:highlight>
                  <a:schemeClr val="dk1"/>
                </a:highlight>
              </a:rPr>
              <a:t>CSV file formatted for Python analysis.</a:t>
            </a:r>
            <a:endParaRPr>
              <a:solidFill>
                <a:schemeClr val="lt2"/>
              </a:solidFill>
              <a:highlight>
                <a:schemeClr val="dk1"/>
              </a:highlight>
            </a:endParaRPr>
          </a:p>
          <a:p>
            <a:pPr indent="-342900" lvl="0" marL="457200" rtl="0" algn="l">
              <a:spcBef>
                <a:spcPts val="0"/>
              </a:spcBef>
              <a:spcAft>
                <a:spcPts val="0"/>
              </a:spcAft>
              <a:buClr>
                <a:schemeClr val="lt2"/>
              </a:buClr>
              <a:buSzPts val="1800"/>
              <a:buAutoNum type="arabicPeriod" startAt="3"/>
            </a:pPr>
            <a:r>
              <a:rPr lang="es">
                <a:solidFill>
                  <a:schemeClr val="lt2"/>
                </a:solidFill>
                <a:highlight>
                  <a:schemeClr val="dk1"/>
                </a:highlight>
              </a:rPr>
              <a:t>CSV uploaded and converted to a Data Frame </a:t>
            </a:r>
            <a:endParaRPr>
              <a:solidFill>
                <a:schemeClr val="lt2"/>
              </a:solidFill>
              <a:highlight>
                <a:schemeClr val="dk1"/>
              </a:highlight>
            </a:endParaRPr>
          </a:p>
          <a:p>
            <a:pPr indent="-342900" lvl="0" marL="457200" rtl="0" algn="l">
              <a:spcBef>
                <a:spcPts val="0"/>
              </a:spcBef>
              <a:spcAft>
                <a:spcPts val="0"/>
              </a:spcAft>
              <a:buClr>
                <a:schemeClr val="lt2"/>
              </a:buClr>
              <a:buSzPts val="1800"/>
              <a:buAutoNum type="arabicPeriod" startAt="3"/>
            </a:pPr>
            <a:r>
              <a:rPr lang="es">
                <a:solidFill>
                  <a:schemeClr val="lt2"/>
                </a:solidFill>
                <a:highlight>
                  <a:schemeClr val="dk1"/>
                </a:highlight>
              </a:rPr>
              <a:t>Data Frame cleaned for analysis</a:t>
            </a:r>
            <a:endParaRPr>
              <a:solidFill>
                <a:schemeClr val="lt2"/>
              </a:solidFill>
              <a:highlight>
                <a:schemeClr val="dk1"/>
              </a:highlight>
            </a:endParaRPr>
          </a:p>
          <a:p>
            <a:pPr indent="-342900" lvl="0" marL="457200" rtl="0" algn="l">
              <a:spcBef>
                <a:spcPts val="0"/>
              </a:spcBef>
              <a:spcAft>
                <a:spcPts val="0"/>
              </a:spcAft>
              <a:buClr>
                <a:schemeClr val="lt2"/>
              </a:buClr>
              <a:buSzPts val="1800"/>
              <a:buAutoNum type="arabicPeriod" startAt="3"/>
            </a:pPr>
            <a:r>
              <a:rPr lang="es">
                <a:solidFill>
                  <a:schemeClr val="lt2"/>
                </a:solidFill>
                <a:highlight>
                  <a:schemeClr val="dk1"/>
                </a:highlight>
              </a:rPr>
              <a:t>Started analysis : created Bar Charts to show Artists tracks reaching 10 Million, 100 Million and over 2 Billion streams from the top 1000 Artists (image on next slides) </a:t>
            </a:r>
            <a:endParaRPr>
              <a:solidFill>
                <a:schemeClr val="lt2"/>
              </a:solidFill>
              <a:highlight>
                <a:schemeClr val="dk1"/>
              </a:highlight>
            </a:endParaRPr>
          </a:p>
          <a:p>
            <a:pPr indent="-342900" lvl="0" marL="457200" rtl="0" algn="l">
              <a:spcBef>
                <a:spcPts val="0"/>
              </a:spcBef>
              <a:spcAft>
                <a:spcPts val="0"/>
              </a:spcAft>
              <a:buClr>
                <a:schemeClr val="lt2"/>
              </a:buClr>
              <a:buSzPts val="1800"/>
              <a:buAutoNum type="arabicPeriod" startAt="3"/>
            </a:pPr>
            <a:r>
              <a:rPr lang="es">
                <a:solidFill>
                  <a:schemeClr val="lt2"/>
                </a:solidFill>
                <a:highlight>
                  <a:schemeClr val="dk1"/>
                </a:highlight>
              </a:rPr>
              <a:t>Created Pie charts to visualise Genre distribution amongst top 100 Artist and top 10 Artists</a:t>
            </a:r>
            <a:endParaRPr>
              <a:solidFill>
                <a:schemeClr val="lt2"/>
              </a:solidFill>
              <a:highlight>
                <a:schemeClr val="dk1"/>
              </a:highlight>
            </a:endParaRPr>
          </a:p>
        </p:txBody>
      </p:sp>
      <p:sp>
        <p:nvSpPr>
          <p:cNvPr id="247" name="Google Shape;247;p39"/>
          <p:cNvSpPr txBox="1"/>
          <p:nvPr/>
        </p:nvSpPr>
        <p:spPr>
          <a:xfrm>
            <a:off x="275950" y="1575750"/>
            <a:ext cx="39867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Proxima Nova"/>
              <a:buAutoNum type="arabicPeriod"/>
            </a:pPr>
            <a:r>
              <a:rPr lang="es" sz="1600">
                <a:solidFill>
                  <a:schemeClr val="dk1"/>
                </a:solidFill>
                <a:latin typeface="Proxima Nova"/>
                <a:ea typeface="Proxima Nova"/>
                <a:cs typeface="Proxima Nova"/>
                <a:sym typeface="Proxima Nova"/>
              </a:rPr>
              <a:t>Using the </a:t>
            </a:r>
            <a:r>
              <a:rPr lang="es" sz="1600" u="sng">
                <a:solidFill>
                  <a:srgbClr val="1155CC"/>
                </a:solidFill>
                <a:hlinkClick r:id="rId3">
                  <a:extLst>
                    <a:ext uri="{A12FA001-AC4F-418D-AE19-62706E023703}">
                      <ahyp:hlinkClr val="tx"/>
                    </a:ext>
                  </a:extLst>
                </a:hlinkClick>
              </a:rPr>
              <a:t>https://chartmasters.org/most-streamed-artists-ever-on-spotify/</a:t>
            </a:r>
            <a:r>
              <a:rPr lang="es" sz="1600">
                <a:solidFill>
                  <a:schemeClr val="lt1"/>
                </a:solidFill>
                <a:latin typeface="Proxima Nova"/>
                <a:ea typeface="Proxima Nova"/>
                <a:cs typeface="Proxima Nova"/>
                <a:sym typeface="Proxima Nova"/>
              </a:rPr>
              <a:t> </a:t>
            </a:r>
            <a:r>
              <a:rPr lang="es" sz="1600">
                <a:solidFill>
                  <a:schemeClr val="dk1"/>
                </a:solidFill>
                <a:latin typeface="Proxima Nova"/>
                <a:ea typeface="Proxima Nova"/>
                <a:cs typeface="Proxima Nova"/>
                <a:sym typeface="Proxima Nova"/>
              </a:rPr>
              <a:t>data was obtained for  analysis.</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AutoNum type="arabicPeriod"/>
            </a:pPr>
            <a:r>
              <a:rPr lang="es" sz="1600">
                <a:solidFill>
                  <a:schemeClr val="dk1"/>
                </a:solidFill>
                <a:latin typeface="Proxima Nova"/>
                <a:ea typeface="Proxima Nova"/>
                <a:cs typeface="Proxima Nova"/>
                <a:sym typeface="Proxima Nova"/>
              </a:rPr>
              <a:t>Excel used to calculate  percentage of Tracks in the streaming values and added extra column of Artist Genre types, using Google to find data.</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AutoNum type="arabicPeriod"/>
            </a:pPr>
            <a:r>
              <a:rPr lang="es" sz="1600">
                <a:solidFill>
                  <a:schemeClr val="dk1"/>
                </a:solidFill>
                <a:latin typeface="Proxima Nova"/>
                <a:ea typeface="Proxima Nova"/>
                <a:cs typeface="Proxima Nova"/>
                <a:sym typeface="Proxima Nova"/>
              </a:rPr>
              <a:t>Looking for Artist consistently popular and not occasional hit songs</a:t>
            </a:r>
            <a:endParaRPr sz="16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1" name="Shape 251"/>
        <p:cNvGrpSpPr/>
        <p:nvPr/>
      </p:nvGrpSpPr>
      <p:grpSpPr>
        <a:xfrm>
          <a:off x="0" y="0"/>
          <a:ext cx="0" cy="0"/>
          <a:chOff x="0" y="0"/>
          <a:chExt cx="0" cy="0"/>
        </a:xfrm>
      </p:grpSpPr>
      <p:pic>
        <p:nvPicPr>
          <p:cNvPr id="252" name="Google Shape;252;p40"/>
          <p:cNvPicPr preferRelativeResize="0"/>
          <p:nvPr/>
        </p:nvPicPr>
        <p:blipFill rotWithShape="1">
          <a:blip r:embed="rId3">
            <a:alphaModFix/>
          </a:blip>
          <a:srcRect b="0" l="3995" r="7797" t="8925"/>
          <a:stretch/>
        </p:blipFill>
        <p:spPr>
          <a:xfrm rot="5399996">
            <a:off x="4522387" y="-329862"/>
            <a:ext cx="1987225" cy="4052549"/>
          </a:xfrm>
          <a:prstGeom prst="rect">
            <a:avLst/>
          </a:prstGeom>
          <a:noFill/>
          <a:ln>
            <a:noFill/>
          </a:ln>
        </p:spPr>
      </p:pic>
      <p:pic>
        <p:nvPicPr>
          <p:cNvPr id="253" name="Google Shape;253;p40"/>
          <p:cNvPicPr preferRelativeResize="0"/>
          <p:nvPr/>
        </p:nvPicPr>
        <p:blipFill>
          <a:blip r:embed="rId4">
            <a:alphaModFix/>
          </a:blip>
          <a:stretch>
            <a:fillRect/>
          </a:stretch>
        </p:blipFill>
        <p:spPr>
          <a:xfrm>
            <a:off x="8460350" y="752625"/>
            <a:ext cx="460076" cy="460076"/>
          </a:xfrm>
          <a:prstGeom prst="rect">
            <a:avLst/>
          </a:prstGeom>
          <a:noFill/>
          <a:ln>
            <a:noFill/>
          </a:ln>
        </p:spPr>
      </p:pic>
      <p:sp>
        <p:nvSpPr>
          <p:cNvPr id="254" name="Google Shape;254;p40"/>
          <p:cNvSpPr txBox="1"/>
          <p:nvPr/>
        </p:nvSpPr>
        <p:spPr>
          <a:xfrm>
            <a:off x="2282925" y="145650"/>
            <a:ext cx="663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chemeClr val="dk1"/>
                </a:solidFill>
                <a:highlight>
                  <a:schemeClr val="dk2"/>
                </a:highlight>
                <a:latin typeface="Proxima Nova"/>
                <a:ea typeface="Proxima Nova"/>
                <a:cs typeface="Proxima Nova"/>
                <a:sym typeface="Proxima Nova"/>
              </a:rPr>
              <a:t>Artists with 80% or Greater Tracks Streaming 10 Million Times</a:t>
            </a:r>
            <a:endParaRPr sz="900">
              <a:highlight>
                <a:schemeClr val="dk2"/>
              </a:highlight>
              <a:latin typeface="Proxima Nova"/>
              <a:ea typeface="Proxima Nova"/>
              <a:cs typeface="Proxima Nova"/>
              <a:sym typeface="Proxima Nova"/>
            </a:endParaRPr>
          </a:p>
        </p:txBody>
      </p:sp>
      <p:pic>
        <p:nvPicPr>
          <p:cNvPr id="255" name="Google Shape;255;p40"/>
          <p:cNvPicPr preferRelativeResize="0"/>
          <p:nvPr/>
        </p:nvPicPr>
        <p:blipFill rotWithShape="1">
          <a:blip r:embed="rId5">
            <a:alphaModFix/>
          </a:blip>
          <a:srcRect b="0" l="0" r="2657" t="8933"/>
          <a:stretch/>
        </p:blipFill>
        <p:spPr>
          <a:xfrm rot="5400000">
            <a:off x="1093001" y="1989675"/>
            <a:ext cx="2060049" cy="3798549"/>
          </a:xfrm>
          <a:prstGeom prst="rect">
            <a:avLst/>
          </a:prstGeom>
          <a:noFill/>
          <a:ln>
            <a:noFill/>
          </a:ln>
        </p:spPr>
      </p:pic>
      <p:sp>
        <p:nvSpPr>
          <p:cNvPr id="256" name="Google Shape;256;p40"/>
          <p:cNvSpPr txBox="1"/>
          <p:nvPr>
            <p:ph type="title"/>
          </p:nvPr>
        </p:nvSpPr>
        <p:spPr>
          <a:xfrm flipH="1">
            <a:off x="118100" y="2298900"/>
            <a:ext cx="3084300" cy="545700"/>
          </a:xfrm>
          <a:prstGeom prst="rect">
            <a:avLst/>
          </a:prstGeom>
          <a:ln cap="flat" cmpd="sng" w="9525">
            <a:solidFill>
              <a:schemeClr val="dk2"/>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 sz="1700">
                <a:highlight>
                  <a:schemeClr val="dk2"/>
                </a:highlight>
              </a:rPr>
              <a:t>Artists with 35% or more Tracks Streaming 100 Million Times</a:t>
            </a:r>
            <a:endParaRPr b="1" sz="1700">
              <a:highlight>
                <a:schemeClr val="dk2"/>
              </a:highlight>
            </a:endParaRPr>
          </a:p>
        </p:txBody>
      </p:sp>
      <p:pic>
        <p:nvPicPr>
          <p:cNvPr id="257" name="Google Shape;257;p40"/>
          <p:cNvPicPr preferRelativeResize="0"/>
          <p:nvPr/>
        </p:nvPicPr>
        <p:blipFill>
          <a:blip r:embed="rId6">
            <a:alphaModFix/>
          </a:blip>
          <a:stretch>
            <a:fillRect/>
          </a:stretch>
        </p:blipFill>
        <p:spPr>
          <a:xfrm>
            <a:off x="628852" y="487622"/>
            <a:ext cx="1290875" cy="833525"/>
          </a:xfrm>
          <a:prstGeom prst="rect">
            <a:avLst/>
          </a:prstGeom>
          <a:noFill/>
          <a:ln>
            <a:noFill/>
          </a:ln>
        </p:spPr>
      </p:pic>
      <p:sp>
        <p:nvSpPr>
          <p:cNvPr id="258" name="Google Shape;258;p40"/>
          <p:cNvSpPr txBox="1"/>
          <p:nvPr>
            <p:ph type="title"/>
          </p:nvPr>
        </p:nvSpPr>
        <p:spPr>
          <a:xfrm>
            <a:off x="3927500" y="2800775"/>
            <a:ext cx="5184900" cy="3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1679">
                <a:highlight>
                  <a:schemeClr val="dk2"/>
                </a:highlight>
              </a:rPr>
              <a:t>Artists with 2 or more Tracks O</a:t>
            </a:r>
            <a:r>
              <a:rPr b="1" lang="es" sz="1679">
                <a:highlight>
                  <a:schemeClr val="dk2"/>
                </a:highlight>
              </a:rPr>
              <a:t>ver 1 Billion Times</a:t>
            </a:r>
            <a:endParaRPr b="1" sz="1679">
              <a:highlight>
                <a:schemeClr val="dk2"/>
              </a:highlight>
            </a:endParaRPr>
          </a:p>
        </p:txBody>
      </p:sp>
      <p:pic>
        <p:nvPicPr>
          <p:cNvPr id="259" name="Google Shape;259;p40"/>
          <p:cNvPicPr preferRelativeResize="0"/>
          <p:nvPr/>
        </p:nvPicPr>
        <p:blipFill rotWithShape="1">
          <a:blip r:embed="rId7">
            <a:alphaModFix/>
          </a:blip>
          <a:srcRect b="0" l="6266" r="7295" t="8408"/>
          <a:stretch/>
        </p:blipFill>
        <p:spPr>
          <a:xfrm rot="5400000">
            <a:off x="5579086" y="2562787"/>
            <a:ext cx="1881726" cy="30843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3" name="Shape 263"/>
        <p:cNvGrpSpPr/>
        <p:nvPr/>
      </p:nvGrpSpPr>
      <p:grpSpPr>
        <a:xfrm>
          <a:off x="0" y="0"/>
          <a:ext cx="0" cy="0"/>
          <a:chOff x="0" y="0"/>
          <a:chExt cx="0" cy="0"/>
        </a:xfrm>
      </p:grpSpPr>
      <p:sp>
        <p:nvSpPr>
          <p:cNvPr id="264" name="Google Shape;264;p41"/>
          <p:cNvSpPr txBox="1"/>
          <p:nvPr>
            <p:ph type="title"/>
          </p:nvPr>
        </p:nvSpPr>
        <p:spPr>
          <a:xfrm>
            <a:off x="756750" y="177300"/>
            <a:ext cx="7630500" cy="54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2680">
                <a:highlight>
                  <a:schemeClr val="dk2"/>
                </a:highlight>
              </a:rPr>
              <a:t>Pie Chart </a:t>
            </a:r>
            <a:r>
              <a:rPr b="1" lang="es" sz="2680">
                <a:highlight>
                  <a:schemeClr val="dk2"/>
                </a:highlight>
              </a:rPr>
              <a:t>Depicting</a:t>
            </a:r>
            <a:r>
              <a:rPr b="1" lang="es" sz="2680">
                <a:highlight>
                  <a:schemeClr val="dk2"/>
                </a:highlight>
              </a:rPr>
              <a:t> Top 100 Artists Genre Type</a:t>
            </a:r>
            <a:endParaRPr b="1" sz="2680">
              <a:highlight>
                <a:schemeClr val="dk2"/>
              </a:highlight>
            </a:endParaRPr>
          </a:p>
        </p:txBody>
      </p:sp>
      <p:pic>
        <p:nvPicPr>
          <p:cNvPr id="265" name="Google Shape;265;p41"/>
          <p:cNvPicPr preferRelativeResize="0"/>
          <p:nvPr/>
        </p:nvPicPr>
        <p:blipFill rotWithShape="1">
          <a:blip r:embed="rId3">
            <a:alphaModFix/>
          </a:blip>
          <a:srcRect b="9265" l="6655" r="0" t="11676"/>
          <a:stretch/>
        </p:blipFill>
        <p:spPr>
          <a:xfrm>
            <a:off x="4936280" y="1039550"/>
            <a:ext cx="3891345" cy="3586500"/>
          </a:xfrm>
          <a:prstGeom prst="rect">
            <a:avLst/>
          </a:prstGeom>
          <a:noFill/>
          <a:ln>
            <a:noFill/>
          </a:ln>
        </p:spPr>
      </p:pic>
      <p:sp>
        <p:nvSpPr>
          <p:cNvPr id="266" name="Google Shape;266;p41"/>
          <p:cNvSpPr txBox="1"/>
          <p:nvPr/>
        </p:nvSpPr>
        <p:spPr>
          <a:xfrm>
            <a:off x="5727675" y="1124850"/>
            <a:ext cx="3042300" cy="431100"/>
          </a:xfrm>
          <a:prstGeom prst="rect">
            <a:avLst/>
          </a:prstGeom>
          <a:noFill/>
          <a:ln>
            <a:noFill/>
          </a:ln>
        </p:spPr>
        <p:txBody>
          <a:bodyPr anchorCtr="0" anchor="t" bIns="91425" lIns="91425" spcFirstLastPara="1" rIns="2125" wrap="square" tIns="91425">
            <a:sp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sp>
        <p:nvSpPr>
          <p:cNvPr id="267" name="Google Shape;267;p41"/>
          <p:cNvSpPr txBox="1"/>
          <p:nvPr/>
        </p:nvSpPr>
        <p:spPr>
          <a:xfrm>
            <a:off x="272225" y="1229650"/>
            <a:ext cx="37827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Proxima Nova"/>
              <a:buChar char="●"/>
            </a:pPr>
            <a:r>
              <a:rPr lang="es" sz="1700">
                <a:latin typeface="Proxima Nova"/>
                <a:ea typeface="Proxima Nova"/>
                <a:cs typeface="Proxima Nova"/>
                <a:sym typeface="Proxima Nova"/>
              </a:rPr>
              <a:t>31 Genre Types in Top 100 artists</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s" sz="1700">
                <a:latin typeface="Proxima Nova"/>
                <a:ea typeface="Proxima Nova"/>
                <a:cs typeface="Proxima Nova"/>
                <a:sym typeface="Proxima Nova"/>
              </a:rPr>
              <a:t>Clearly can see two main Genre groups </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s" sz="1700">
                <a:latin typeface="Proxima Nova"/>
                <a:ea typeface="Proxima Nova"/>
                <a:cs typeface="Proxima Nova"/>
                <a:sym typeface="Proxima Nova"/>
              </a:rPr>
              <a:t>Lots of similar genres</a:t>
            </a:r>
            <a:endParaRPr sz="1700">
              <a:highlight>
                <a:schemeClr val="dk2"/>
              </a:highlight>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s" sz="1700">
                <a:latin typeface="Proxima Nova"/>
                <a:ea typeface="Proxima Nova"/>
                <a:cs typeface="Proxima Nova"/>
                <a:sym typeface="Proxima Nova"/>
              </a:rPr>
              <a:t>Mixture of genres </a:t>
            </a:r>
            <a:endParaRPr sz="1700">
              <a:highlight>
                <a:schemeClr val="dk2"/>
              </a:highlight>
              <a:latin typeface="Proxima Nova"/>
              <a:ea typeface="Proxima Nova"/>
              <a:cs typeface="Proxima Nova"/>
              <a:sym typeface="Proxima Nova"/>
            </a:endParaRPr>
          </a:p>
          <a:p>
            <a:pPr indent="-336550" lvl="0" marL="457200" rtl="0" algn="l">
              <a:spcBef>
                <a:spcPts val="0"/>
              </a:spcBef>
              <a:spcAft>
                <a:spcPts val="0"/>
              </a:spcAft>
              <a:buClr>
                <a:srgbClr val="980000"/>
              </a:buClr>
              <a:buSzPts val="1700"/>
              <a:buFont typeface="Proxima Nova"/>
              <a:buChar char="●"/>
            </a:pPr>
            <a:r>
              <a:rPr lang="es" sz="1700">
                <a:solidFill>
                  <a:srgbClr val="980000"/>
                </a:solidFill>
                <a:highlight>
                  <a:schemeClr val="dk2"/>
                </a:highlight>
                <a:latin typeface="Proxima Nova"/>
                <a:ea typeface="Proxima Nova"/>
                <a:cs typeface="Proxima Nova"/>
                <a:sym typeface="Proxima Nova"/>
              </a:rPr>
              <a:t>Note: Many artists did not solely use one genre but for the benefit of the analysis the main genre was chosen that Google returned. </a:t>
            </a:r>
            <a:endParaRPr sz="1500">
              <a:highlight>
                <a:schemeClr val="dk2"/>
              </a:highlight>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490250" y="526350"/>
            <a:ext cx="8131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s" sz="3000"/>
              <a:t>Setting Up Our Spotify Developer Account</a:t>
            </a:r>
            <a:endParaRPr b="1" sz="3000"/>
          </a:p>
          <a:p>
            <a:pPr indent="0" lvl="0" marL="0" rtl="0" algn="l">
              <a:spcBef>
                <a:spcPts val="0"/>
              </a:spcBef>
              <a:spcAft>
                <a:spcPts val="0"/>
              </a:spcAft>
              <a:buNone/>
            </a:pPr>
            <a:r>
              <a:t/>
            </a:r>
            <a:endParaRPr b="1" sz="3000"/>
          </a:p>
          <a:p>
            <a:pPr indent="-419100" lvl="0" marL="457200" rtl="0" algn="l">
              <a:spcBef>
                <a:spcPts val="0"/>
              </a:spcBef>
              <a:spcAft>
                <a:spcPts val="0"/>
              </a:spcAft>
              <a:buSzPts val="3000"/>
              <a:buAutoNum type="arabicPeriod"/>
            </a:pPr>
            <a:r>
              <a:rPr lang="es" sz="3000"/>
              <a:t>Log In to Spotify Developer</a:t>
            </a:r>
            <a:endParaRPr sz="3000"/>
          </a:p>
          <a:p>
            <a:pPr indent="-419100" lvl="0" marL="457200" rtl="0" algn="l">
              <a:spcBef>
                <a:spcPts val="0"/>
              </a:spcBef>
              <a:spcAft>
                <a:spcPts val="0"/>
              </a:spcAft>
              <a:buSzPts val="3000"/>
              <a:buAutoNum type="arabicPeriod"/>
            </a:pPr>
            <a:r>
              <a:rPr lang="es" sz="3000"/>
              <a:t>Create a project </a:t>
            </a:r>
            <a:endParaRPr sz="3000"/>
          </a:p>
          <a:p>
            <a:pPr indent="-419100" lvl="0" marL="457200" rtl="0" algn="l">
              <a:spcBef>
                <a:spcPts val="0"/>
              </a:spcBef>
              <a:spcAft>
                <a:spcPts val="0"/>
              </a:spcAft>
              <a:buSzPts val="3000"/>
              <a:buAutoNum type="arabicPeriod"/>
            </a:pPr>
            <a:r>
              <a:rPr lang="es" sz="3000"/>
              <a:t>Retrieve Client ID and Client Secret (API Key)</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1" name="Shape 271"/>
        <p:cNvGrpSpPr/>
        <p:nvPr/>
      </p:nvGrpSpPr>
      <p:grpSpPr>
        <a:xfrm>
          <a:off x="0" y="0"/>
          <a:ext cx="0" cy="0"/>
          <a:chOff x="0" y="0"/>
          <a:chExt cx="0" cy="0"/>
        </a:xfrm>
      </p:grpSpPr>
      <p:sp>
        <p:nvSpPr>
          <p:cNvPr id="272" name="Google Shape;272;p42"/>
          <p:cNvSpPr txBox="1"/>
          <p:nvPr>
            <p:ph type="title"/>
          </p:nvPr>
        </p:nvSpPr>
        <p:spPr>
          <a:xfrm>
            <a:off x="598675" y="64400"/>
            <a:ext cx="7778700" cy="61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2980">
                <a:highlight>
                  <a:schemeClr val="dk2"/>
                </a:highlight>
              </a:rPr>
              <a:t>Pie Chart Depicting Top 10 Artists genres</a:t>
            </a:r>
            <a:endParaRPr b="1" sz="2980">
              <a:highlight>
                <a:schemeClr val="dk2"/>
              </a:highlight>
            </a:endParaRPr>
          </a:p>
        </p:txBody>
      </p:sp>
      <p:pic>
        <p:nvPicPr>
          <p:cNvPr id="273" name="Google Shape;273;p42"/>
          <p:cNvPicPr preferRelativeResize="0"/>
          <p:nvPr/>
        </p:nvPicPr>
        <p:blipFill rotWithShape="1">
          <a:blip r:embed="rId3">
            <a:alphaModFix/>
          </a:blip>
          <a:srcRect b="14059" l="8115" r="4241" t="14679"/>
          <a:stretch/>
        </p:blipFill>
        <p:spPr>
          <a:xfrm>
            <a:off x="144575" y="1247800"/>
            <a:ext cx="4218675" cy="3430075"/>
          </a:xfrm>
          <a:prstGeom prst="rect">
            <a:avLst/>
          </a:prstGeom>
          <a:noFill/>
          <a:ln>
            <a:noFill/>
          </a:ln>
        </p:spPr>
      </p:pic>
      <p:graphicFrame>
        <p:nvGraphicFramePr>
          <p:cNvPr id="274" name="Google Shape;274;p42"/>
          <p:cNvGraphicFramePr/>
          <p:nvPr/>
        </p:nvGraphicFramePr>
        <p:xfrm>
          <a:off x="4826925" y="1002838"/>
          <a:ext cx="3000000" cy="3000000"/>
        </p:xfrm>
        <a:graphic>
          <a:graphicData uri="http://schemas.openxmlformats.org/drawingml/2006/table">
            <a:tbl>
              <a:tblPr>
                <a:noFill/>
                <a:tableStyleId>{AB759A22-592B-4753-B01A-AF0726EE54C4}</a:tableStyleId>
              </a:tblPr>
              <a:tblGrid>
                <a:gridCol w="781125"/>
                <a:gridCol w="1041600"/>
                <a:gridCol w="1236675"/>
                <a:gridCol w="938325"/>
              </a:tblGrid>
              <a:tr h="536450">
                <a:tc>
                  <a:txBody>
                    <a:bodyPr/>
                    <a:lstStyle/>
                    <a:p>
                      <a:pPr indent="0" lvl="0" marL="0" rtl="0" algn="l">
                        <a:spcBef>
                          <a:spcPts val="0"/>
                        </a:spcBef>
                        <a:spcAft>
                          <a:spcPts val="0"/>
                        </a:spcAft>
                        <a:buNone/>
                      </a:pPr>
                      <a:r>
                        <a:t/>
                      </a:r>
                      <a:endParaRPr sz="1200">
                        <a:solidFill>
                          <a:schemeClr val="dk2"/>
                        </a:solidFill>
                      </a:endParaRPr>
                    </a:p>
                  </a:txBody>
                  <a:tcPr marT="91425" marB="91425" marR="91425" marL="91425"/>
                </a:tc>
                <a:tc>
                  <a:txBody>
                    <a:bodyPr/>
                    <a:lstStyle/>
                    <a:p>
                      <a:pPr indent="0" lvl="0" marL="0" rtl="0" algn="l">
                        <a:spcBef>
                          <a:spcPts val="0"/>
                        </a:spcBef>
                        <a:spcAft>
                          <a:spcPts val="0"/>
                        </a:spcAft>
                        <a:buNone/>
                      </a:pPr>
                      <a:r>
                        <a:rPr b="1" lang="es" sz="1200">
                          <a:solidFill>
                            <a:schemeClr val="dk2"/>
                          </a:solidFill>
                        </a:rPr>
                        <a:t>Max </a:t>
                      </a:r>
                      <a:r>
                        <a:rPr b="1" lang="es" sz="1200">
                          <a:solidFill>
                            <a:schemeClr val="dk2"/>
                          </a:solidFill>
                        </a:rPr>
                        <a:t>Tracks</a:t>
                      </a:r>
                      <a:endParaRPr b="1" sz="1200">
                        <a:solidFill>
                          <a:schemeClr val="dk2"/>
                        </a:solidFill>
                      </a:endParaRPr>
                    </a:p>
                  </a:txBody>
                  <a:tcPr marT="91425" marB="91425" marR="91425" marL="91425"/>
                </a:tc>
                <a:tc>
                  <a:txBody>
                    <a:bodyPr/>
                    <a:lstStyle/>
                    <a:p>
                      <a:pPr indent="0" lvl="0" marL="0" rtl="0" algn="l">
                        <a:spcBef>
                          <a:spcPts val="0"/>
                        </a:spcBef>
                        <a:spcAft>
                          <a:spcPts val="0"/>
                        </a:spcAft>
                        <a:buNone/>
                      </a:pPr>
                      <a:r>
                        <a:rPr b="1" lang="es" sz="1200">
                          <a:solidFill>
                            <a:schemeClr val="dk2"/>
                          </a:solidFill>
                        </a:rPr>
                        <a:t>Min </a:t>
                      </a:r>
                      <a:r>
                        <a:rPr b="1" lang="es" sz="1200">
                          <a:solidFill>
                            <a:schemeClr val="dk2"/>
                          </a:solidFill>
                        </a:rPr>
                        <a:t> Track</a:t>
                      </a:r>
                      <a:endParaRPr b="1" sz="1200">
                        <a:solidFill>
                          <a:schemeClr val="dk2"/>
                        </a:solidFill>
                      </a:endParaRPr>
                    </a:p>
                  </a:txBody>
                  <a:tcPr marT="91425" marB="91425" marR="91425" marL="91425"/>
                </a:tc>
                <a:tc>
                  <a:txBody>
                    <a:bodyPr/>
                    <a:lstStyle/>
                    <a:p>
                      <a:pPr indent="0" lvl="0" marL="0" rtl="0" algn="l">
                        <a:spcBef>
                          <a:spcPts val="0"/>
                        </a:spcBef>
                        <a:spcAft>
                          <a:spcPts val="0"/>
                        </a:spcAft>
                        <a:buNone/>
                      </a:pPr>
                      <a:r>
                        <a:rPr b="1" lang="es" sz="1200">
                          <a:solidFill>
                            <a:schemeClr val="dk2"/>
                          </a:solidFill>
                        </a:rPr>
                        <a:t>Total No. Tracks</a:t>
                      </a:r>
                      <a:endParaRPr b="1" sz="1200">
                        <a:solidFill>
                          <a:schemeClr val="dk2"/>
                        </a:solidFill>
                      </a:endParaRPr>
                    </a:p>
                  </a:txBody>
                  <a:tcPr marT="91425" marB="91425" marR="91425" marL="91425"/>
                </a:tc>
              </a:tr>
              <a:tr h="536450">
                <a:tc>
                  <a:txBody>
                    <a:bodyPr/>
                    <a:lstStyle/>
                    <a:p>
                      <a:pPr indent="0" lvl="0" marL="0" rtl="0" algn="l">
                        <a:spcBef>
                          <a:spcPts val="0"/>
                        </a:spcBef>
                        <a:spcAft>
                          <a:spcPts val="0"/>
                        </a:spcAft>
                        <a:buNone/>
                      </a:pPr>
                      <a:r>
                        <a:rPr b="1" lang="es" sz="1200">
                          <a:solidFill>
                            <a:schemeClr val="dk2"/>
                          </a:solidFill>
                        </a:rPr>
                        <a:t>10 Million</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lang="es" sz="1200">
                          <a:solidFill>
                            <a:schemeClr val="dk2"/>
                          </a:solidFill>
                        </a:rPr>
                        <a:t>Taylor Swift (246)</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Post Malone (65)</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1712</a:t>
                      </a:r>
                      <a:endParaRPr sz="1200">
                        <a:solidFill>
                          <a:schemeClr val="dk2"/>
                        </a:solidFill>
                      </a:endParaRPr>
                    </a:p>
                  </a:txBody>
                  <a:tcPr marT="91425" marB="91425" marR="91425" marL="91425" anchor="ctr"/>
                </a:tc>
              </a:tr>
              <a:tr h="536450">
                <a:tc>
                  <a:txBody>
                    <a:bodyPr/>
                    <a:lstStyle/>
                    <a:p>
                      <a:pPr indent="0" lvl="0" marL="0" rtl="0" algn="l">
                        <a:spcBef>
                          <a:spcPts val="0"/>
                        </a:spcBef>
                        <a:spcAft>
                          <a:spcPts val="0"/>
                        </a:spcAft>
                        <a:buNone/>
                      </a:pPr>
                      <a:r>
                        <a:rPr b="1" lang="es" sz="1200">
                          <a:solidFill>
                            <a:schemeClr val="dk2"/>
                          </a:solidFill>
                        </a:rPr>
                        <a:t>100 Million</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lang="es" sz="1200">
                          <a:solidFill>
                            <a:schemeClr val="dk2"/>
                          </a:solidFill>
                        </a:rPr>
                        <a:t>Drake (117)</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Post Malone (54)</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736</a:t>
                      </a:r>
                      <a:endParaRPr sz="1200">
                        <a:solidFill>
                          <a:schemeClr val="dk2"/>
                        </a:solidFill>
                      </a:endParaRPr>
                    </a:p>
                  </a:txBody>
                  <a:tcPr marT="91425" marB="91425" marR="91425" marL="91425" anchor="ctr"/>
                </a:tc>
              </a:tr>
              <a:tr h="536450">
                <a:tc>
                  <a:txBody>
                    <a:bodyPr/>
                    <a:lstStyle/>
                    <a:p>
                      <a:pPr indent="0" lvl="0" marL="0" rtl="0" algn="l">
                        <a:spcBef>
                          <a:spcPts val="0"/>
                        </a:spcBef>
                        <a:spcAft>
                          <a:spcPts val="0"/>
                        </a:spcAft>
                        <a:buNone/>
                      </a:pPr>
                      <a:r>
                        <a:rPr b="1" lang="es" sz="1200">
                          <a:solidFill>
                            <a:schemeClr val="dk2"/>
                          </a:solidFill>
                        </a:rPr>
                        <a:t>1 Billion</a:t>
                      </a:r>
                      <a:endParaRPr b="1" sz="1200">
                        <a:solidFill>
                          <a:schemeClr val="dk2"/>
                        </a:solidFill>
                      </a:endParaRPr>
                    </a:p>
                  </a:txBody>
                  <a:tcPr marT="91425" marB="91425" marR="91425" marL="91425"/>
                </a:tc>
                <a:tc>
                  <a:txBody>
                    <a:bodyPr/>
                    <a:lstStyle/>
                    <a:p>
                      <a:pPr indent="0" lvl="0" marL="0" rtl="0" algn="ctr">
                        <a:spcBef>
                          <a:spcPts val="0"/>
                        </a:spcBef>
                        <a:spcAft>
                          <a:spcPts val="0"/>
                        </a:spcAft>
                        <a:buNone/>
                      </a:pPr>
                      <a:r>
                        <a:rPr lang="es" sz="1200">
                          <a:solidFill>
                            <a:schemeClr val="dk2"/>
                          </a:solidFill>
                        </a:rPr>
                        <a:t>Ed Sheeran (10)</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Taylor Swift &amp; BTS(1)</a:t>
                      </a:r>
                      <a:endParaRPr sz="1200">
                        <a:solidFill>
                          <a:schemeClr val="dk2"/>
                        </a:solidFill>
                      </a:endParaRPr>
                    </a:p>
                  </a:txBody>
                  <a:tcPr marT="91425" marB="91425" marR="91425" marL="91425" anchor="ctr"/>
                </a:tc>
                <a:tc>
                  <a:txBody>
                    <a:bodyPr/>
                    <a:lstStyle/>
                    <a:p>
                      <a:pPr indent="0" lvl="0" marL="0" rtl="0" algn="ctr">
                        <a:spcBef>
                          <a:spcPts val="0"/>
                        </a:spcBef>
                        <a:spcAft>
                          <a:spcPts val="0"/>
                        </a:spcAft>
                        <a:buNone/>
                      </a:pPr>
                      <a:r>
                        <a:rPr lang="es" sz="1200">
                          <a:solidFill>
                            <a:schemeClr val="dk2"/>
                          </a:solidFill>
                        </a:rPr>
                        <a:t>49</a:t>
                      </a:r>
                      <a:endParaRPr sz="1200">
                        <a:solidFill>
                          <a:schemeClr val="dk2"/>
                        </a:solidFill>
                      </a:endParaRPr>
                    </a:p>
                  </a:txBody>
                  <a:tcPr marT="91425" marB="91425" marR="91425" marL="91425" anchor="ctr"/>
                </a:tc>
              </a:tr>
            </a:tbl>
          </a:graphicData>
        </a:graphic>
      </p:graphicFrame>
      <p:sp>
        <p:nvSpPr>
          <p:cNvPr id="275" name="Google Shape;275;p42"/>
          <p:cNvSpPr txBox="1"/>
          <p:nvPr/>
        </p:nvSpPr>
        <p:spPr>
          <a:xfrm>
            <a:off x="5282451" y="3313175"/>
            <a:ext cx="335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dk2"/>
                </a:solidFill>
                <a:latin typeface="Proxima Nova"/>
                <a:ea typeface="Proxima Nova"/>
                <a:cs typeface="Proxima Nova"/>
                <a:sym typeface="Proxima Nova"/>
              </a:rPr>
              <a:t>The Artist with most </a:t>
            </a:r>
            <a:r>
              <a:rPr b="1" lang="es">
                <a:solidFill>
                  <a:schemeClr val="dk2"/>
                </a:solidFill>
                <a:latin typeface="Proxima Nova"/>
                <a:ea typeface="Proxima Nova"/>
                <a:cs typeface="Proxima Nova"/>
                <a:sym typeface="Proxima Nova"/>
              </a:rPr>
              <a:t>released</a:t>
            </a:r>
            <a:r>
              <a:rPr b="1" lang="es">
                <a:solidFill>
                  <a:schemeClr val="dk2"/>
                </a:solidFill>
                <a:latin typeface="Proxima Nova"/>
                <a:ea typeface="Proxima Nova"/>
                <a:cs typeface="Proxima Nova"/>
                <a:sym typeface="Proxima Nova"/>
              </a:rPr>
              <a:t> tracks was Taylor Swift with (319)</a:t>
            </a:r>
            <a:endParaRPr b="1">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s">
                <a:solidFill>
                  <a:schemeClr val="dk2"/>
                </a:solidFill>
                <a:latin typeface="Proxima Nova"/>
                <a:ea typeface="Proxima Nova"/>
                <a:cs typeface="Proxima Nova"/>
                <a:sym typeface="Proxima Nova"/>
              </a:rPr>
              <a:t>The Artist with the least released tracks was Post Malone (82)</a:t>
            </a:r>
            <a:endParaRPr b="1">
              <a:solidFill>
                <a:schemeClr val="dk2"/>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9" name="Shape 279"/>
        <p:cNvGrpSpPr/>
        <p:nvPr/>
      </p:nvGrpSpPr>
      <p:grpSpPr>
        <a:xfrm>
          <a:off x="0" y="0"/>
          <a:ext cx="0" cy="0"/>
          <a:chOff x="0" y="0"/>
          <a:chExt cx="0" cy="0"/>
        </a:xfrm>
      </p:grpSpPr>
      <p:sp>
        <p:nvSpPr>
          <p:cNvPr id="280" name="Google Shape;280;p43"/>
          <p:cNvSpPr txBox="1"/>
          <p:nvPr/>
        </p:nvSpPr>
        <p:spPr>
          <a:xfrm>
            <a:off x="692650" y="3501675"/>
            <a:ext cx="7785900" cy="13608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rgbClr val="000000"/>
              </a:buClr>
              <a:buSzPts val="523"/>
              <a:buFont typeface="Arial"/>
              <a:buNone/>
            </a:pPr>
            <a:r>
              <a:rPr b="1" lang="es" sz="1600">
                <a:solidFill>
                  <a:srgbClr val="FF0000"/>
                </a:solidFill>
                <a:highlight>
                  <a:schemeClr val="dk2"/>
                </a:highlight>
                <a:latin typeface="Proxima Nova"/>
                <a:ea typeface="Proxima Nova"/>
                <a:cs typeface="Proxima Nova"/>
                <a:sym typeface="Proxima Nova"/>
              </a:rPr>
              <a:t>Limitations</a:t>
            </a:r>
            <a:endParaRPr b="1" sz="1600">
              <a:solidFill>
                <a:srgbClr val="FF0000"/>
              </a:solidFill>
              <a:highlight>
                <a:schemeClr val="dk2"/>
              </a:highlight>
              <a:latin typeface="Proxima Nova"/>
              <a:ea typeface="Proxima Nova"/>
              <a:cs typeface="Proxima Nova"/>
              <a:sym typeface="Proxima Nova"/>
            </a:endParaRPr>
          </a:p>
          <a:p>
            <a:pPr indent="0" lvl="0" marL="0" rtl="0" algn="l">
              <a:lnSpc>
                <a:spcPct val="105000"/>
              </a:lnSpc>
              <a:spcBef>
                <a:spcPts val="1200"/>
              </a:spcBef>
              <a:spcAft>
                <a:spcPts val="1200"/>
              </a:spcAft>
              <a:buNone/>
            </a:pPr>
            <a:r>
              <a:rPr lang="es" sz="1600">
                <a:solidFill>
                  <a:schemeClr val="dk1"/>
                </a:solidFill>
                <a:latin typeface="Proxima Nova"/>
                <a:ea typeface="Proxima Nova"/>
                <a:cs typeface="Proxima Nova"/>
                <a:sym typeface="Proxima Nova"/>
              </a:rPr>
              <a:t>Dataset used could have been more comprehensive including track length, gender, sales revenues, group/single artist, artist location, artist career span, release dates, and online presence/popularity.</a:t>
            </a:r>
            <a:endParaRPr>
              <a:latin typeface="Proxima Nova"/>
              <a:ea typeface="Proxima Nova"/>
              <a:cs typeface="Proxima Nova"/>
              <a:sym typeface="Proxima Nova"/>
            </a:endParaRPr>
          </a:p>
        </p:txBody>
      </p:sp>
      <p:sp>
        <p:nvSpPr>
          <p:cNvPr id="281" name="Google Shape;281;p43"/>
          <p:cNvSpPr txBox="1"/>
          <p:nvPr/>
        </p:nvSpPr>
        <p:spPr>
          <a:xfrm>
            <a:off x="367450" y="114725"/>
            <a:ext cx="441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1"/>
                </a:solidFill>
                <a:latin typeface="Proxima Nova"/>
                <a:ea typeface="Proxima Nova"/>
                <a:cs typeface="Proxima Nova"/>
                <a:sym typeface="Proxima Nova"/>
              </a:rPr>
              <a:t>Artists Analysis:</a:t>
            </a:r>
            <a:r>
              <a:rPr b="1" lang="es" sz="2700">
                <a:solidFill>
                  <a:schemeClr val="dk1"/>
                </a:solidFill>
                <a:latin typeface="Proxima Nova"/>
                <a:ea typeface="Proxima Nova"/>
                <a:cs typeface="Proxima Nova"/>
                <a:sym typeface="Proxima Nova"/>
              </a:rPr>
              <a:t> </a:t>
            </a:r>
            <a:endParaRPr sz="100">
              <a:latin typeface="Proxima Nova"/>
              <a:ea typeface="Proxima Nova"/>
              <a:cs typeface="Proxima Nova"/>
              <a:sym typeface="Proxima Nova"/>
            </a:endParaRPr>
          </a:p>
        </p:txBody>
      </p:sp>
      <p:pic>
        <p:nvPicPr>
          <p:cNvPr id="282" name="Google Shape;282;p43"/>
          <p:cNvPicPr preferRelativeResize="0"/>
          <p:nvPr/>
        </p:nvPicPr>
        <p:blipFill>
          <a:blip r:embed="rId3">
            <a:alphaModFix/>
          </a:blip>
          <a:stretch>
            <a:fillRect/>
          </a:stretch>
        </p:blipFill>
        <p:spPr>
          <a:xfrm>
            <a:off x="779150" y="650875"/>
            <a:ext cx="7585699" cy="2068375"/>
          </a:xfrm>
          <a:prstGeom prst="rect">
            <a:avLst/>
          </a:prstGeom>
          <a:noFill/>
          <a:ln>
            <a:noFill/>
          </a:ln>
        </p:spPr>
      </p:pic>
      <p:sp>
        <p:nvSpPr>
          <p:cNvPr id="283" name="Google Shape;283;p43"/>
          <p:cNvSpPr txBox="1"/>
          <p:nvPr/>
        </p:nvSpPr>
        <p:spPr>
          <a:xfrm>
            <a:off x="692650" y="2798875"/>
            <a:ext cx="7439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Proxima Nova"/>
                <a:ea typeface="Proxima Nova"/>
                <a:cs typeface="Proxima Nova"/>
                <a:sym typeface="Proxima Nova"/>
              </a:rPr>
              <a:t>Why are some Artist more </a:t>
            </a:r>
            <a:r>
              <a:rPr lang="es" sz="1300">
                <a:solidFill>
                  <a:schemeClr val="dk1"/>
                </a:solidFill>
                <a:latin typeface="Proxima Nova"/>
                <a:ea typeface="Proxima Nova"/>
                <a:cs typeface="Proxima Nova"/>
                <a:sym typeface="Proxima Nova"/>
              </a:rPr>
              <a:t>popular than others?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s" sz="1300">
                <a:solidFill>
                  <a:schemeClr val="dk1"/>
                </a:solidFill>
                <a:latin typeface="Proxima Nova"/>
                <a:ea typeface="Proxima Nova"/>
                <a:cs typeface="Proxima Nova"/>
                <a:sym typeface="Proxima Nova"/>
              </a:rPr>
              <a:t>Genre types seems to have some effect on the popularity of the most streamed tracks</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7" name="Shape 287"/>
        <p:cNvGrpSpPr/>
        <p:nvPr/>
      </p:nvGrpSpPr>
      <p:grpSpPr>
        <a:xfrm>
          <a:off x="0" y="0"/>
          <a:ext cx="0" cy="0"/>
          <a:chOff x="0" y="0"/>
          <a:chExt cx="0" cy="0"/>
        </a:xfrm>
      </p:grpSpPr>
      <p:sp>
        <p:nvSpPr>
          <p:cNvPr id="288" name="Google Shape;288;p4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Thank you!</a:t>
            </a:r>
            <a:endParaRPr/>
          </a:p>
        </p:txBody>
      </p:sp>
      <p:pic>
        <p:nvPicPr>
          <p:cNvPr id="289" name="Google Shape;289;p44"/>
          <p:cNvPicPr preferRelativeResize="0"/>
          <p:nvPr/>
        </p:nvPicPr>
        <p:blipFill>
          <a:blip r:embed="rId3">
            <a:alphaModFix/>
          </a:blip>
          <a:stretch>
            <a:fillRect/>
          </a:stretch>
        </p:blipFill>
        <p:spPr>
          <a:xfrm>
            <a:off x="4572000" y="1077650"/>
            <a:ext cx="2988200" cy="298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21100" y="526350"/>
            <a:ext cx="8579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s" sz="3000"/>
              <a:t>Exploring Spotify Web API Resources</a:t>
            </a:r>
            <a:endParaRPr b="1" sz="3000"/>
          </a:p>
          <a:p>
            <a:pPr indent="0" lvl="0" marL="0" rtl="0" algn="l">
              <a:spcBef>
                <a:spcPts val="0"/>
              </a:spcBef>
              <a:spcAft>
                <a:spcPts val="0"/>
              </a:spcAft>
              <a:buNone/>
            </a:pPr>
            <a:r>
              <a:t/>
            </a:r>
            <a:endParaRPr b="1" sz="3000"/>
          </a:p>
          <a:p>
            <a:pPr indent="-419100" lvl="0" marL="457200" rtl="0" algn="l">
              <a:spcBef>
                <a:spcPts val="0"/>
              </a:spcBef>
              <a:spcAft>
                <a:spcPts val="0"/>
              </a:spcAft>
              <a:buSzPts val="3000"/>
              <a:buAutoNum type="arabicPeriod"/>
            </a:pPr>
            <a:r>
              <a:rPr lang="es" sz="3000"/>
              <a:t>Read the Documentation</a:t>
            </a:r>
            <a:endParaRPr sz="3000"/>
          </a:p>
          <a:p>
            <a:pPr indent="-419100" lvl="0" marL="457200" rtl="0" algn="l">
              <a:spcBef>
                <a:spcPts val="0"/>
              </a:spcBef>
              <a:spcAft>
                <a:spcPts val="0"/>
              </a:spcAft>
              <a:buSzPts val="3000"/>
              <a:buAutoNum type="arabicPeriod"/>
            </a:pPr>
            <a:r>
              <a:rPr lang="es" sz="3000"/>
              <a:t>Look for the data endpoints we have access to</a:t>
            </a:r>
            <a:endParaRPr sz="3000"/>
          </a:p>
          <a:p>
            <a:pPr indent="-419100" lvl="0" marL="457200" rtl="0" algn="l">
              <a:spcBef>
                <a:spcPts val="0"/>
              </a:spcBef>
              <a:spcAft>
                <a:spcPts val="0"/>
              </a:spcAft>
              <a:buSzPts val="3000"/>
              <a:buAutoNum type="arabicPeriod"/>
            </a:pPr>
            <a:r>
              <a:rPr lang="es" sz="3000"/>
              <a:t>Go deeper into the </a:t>
            </a:r>
            <a:r>
              <a:rPr lang="es" sz="3000" u="sng">
                <a:solidFill>
                  <a:schemeClr val="lt1"/>
                </a:solidFill>
                <a:hlinkClick r:id="rId3">
                  <a:extLst>
                    <a:ext uri="{A12FA001-AC4F-418D-AE19-62706E023703}">
                      <ahyp:hlinkClr val="tx"/>
                    </a:ext>
                  </a:extLst>
                </a:hlinkClick>
              </a:rPr>
              <a:t>Audio Analysis section</a:t>
            </a:r>
            <a:endParaRPr sz="3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most streamed songs </a:t>
            </a:r>
            <a:r>
              <a:rPr lang="es"/>
              <a:t>of all time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490250" y="262875"/>
            <a:ext cx="5797500" cy="915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TOP 10</a:t>
            </a:r>
            <a:endParaRPr/>
          </a:p>
        </p:txBody>
      </p:sp>
      <p:pic>
        <p:nvPicPr>
          <p:cNvPr id="87" name="Google Shape;87;p18"/>
          <p:cNvPicPr preferRelativeResize="0"/>
          <p:nvPr/>
        </p:nvPicPr>
        <p:blipFill>
          <a:blip r:embed="rId3">
            <a:alphaModFix/>
          </a:blip>
          <a:stretch>
            <a:fillRect/>
          </a:stretch>
        </p:blipFill>
        <p:spPr>
          <a:xfrm>
            <a:off x="917900" y="1178475"/>
            <a:ext cx="7308225" cy="369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4835400" y="10621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3480">
                <a:solidFill>
                  <a:schemeClr val="lt1"/>
                </a:solidFill>
              </a:rPr>
              <a:t>From which year are the most streamed songs</a:t>
            </a:r>
            <a:endParaRPr sz="3480">
              <a:solidFill>
                <a:schemeClr val="lt1"/>
              </a:solidFill>
            </a:endParaRPr>
          </a:p>
        </p:txBody>
      </p:sp>
      <p:sp>
        <p:nvSpPr>
          <p:cNvPr id="93" name="Google Shape;93;p19"/>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
              <a:t>More than half of the most played songs are from 2017, 2018 and 2019.</a:t>
            </a:r>
            <a:endParaRPr/>
          </a:p>
        </p:txBody>
      </p:sp>
      <p:pic>
        <p:nvPicPr>
          <p:cNvPr id="94" name="Google Shape;94;p19"/>
          <p:cNvPicPr preferRelativeResize="0"/>
          <p:nvPr/>
        </p:nvPicPr>
        <p:blipFill>
          <a:blip r:embed="rId3">
            <a:alphaModFix/>
          </a:blip>
          <a:stretch>
            <a:fillRect/>
          </a:stretch>
        </p:blipFill>
        <p:spPr>
          <a:xfrm>
            <a:off x="-855825" y="772225"/>
            <a:ext cx="5945625" cy="39637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t>Spotify API Audio Features</a:t>
            </a:r>
            <a:endParaRPr b="1"/>
          </a:p>
        </p:txBody>
      </p:sp>
      <p:sp>
        <p:nvSpPr>
          <p:cNvPr id="100" name="Google Shape;100;p20"/>
          <p:cNvSpPr txBox="1"/>
          <p:nvPr>
            <p:ph idx="1" type="body"/>
          </p:nvPr>
        </p:nvSpPr>
        <p:spPr>
          <a:xfrm>
            <a:off x="311700" y="1152475"/>
            <a:ext cx="5312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solidFill>
                  <a:srgbClr val="000000"/>
                </a:solidFill>
              </a:rPr>
              <a:t>Through Spotify audio analysis API </a:t>
            </a:r>
            <a:endParaRPr sz="2000">
              <a:solidFill>
                <a:srgbClr val="000000"/>
              </a:solidFill>
            </a:endParaRPr>
          </a:p>
          <a:p>
            <a:pPr indent="0" lvl="0" marL="0" rtl="0" algn="l">
              <a:spcBef>
                <a:spcPts val="0"/>
              </a:spcBef>
              <a:spcAft>
                <a:spcPts val="0"/>
              </a:spcAft>
              <a:buNone/>
            </a:pPr>
            <a:r>
              <a:rPr lang="es" sz="2000">
                <a:solidFill>
                  <a:srgbClr val="000000"/>
                </a:solidFill>
              </a:rPr>
              <a:t>we have requested and analysed </a:t>
            </a:r>
            <a:r>
              <a:rPr b="1" lang="es" sz="2000">
                <a:solidFill>
                  <a:srgbClr val="000000"/>
                </a:solidFill>
              </a:rPr>
              <a:t>audio features</a:t>
            </a:r>
            <a:r>
              <a:rPr lang="es" sz="2000">
                <a:solidFill>
                  <a:srgbClr val="000000"/>
                </a:solidFill>
              </a:rPr>
              <a:t> such as:</a:t>
            </a:r>
            <a:endParaRPr sz="2000">
              <a:solidFill>
                <a:srgbClr val="000000"/>
              </a:solidFill>
            </a:endParaRPr>
          </a:p>
        </p:txBody>
      </p:sp>
      <p:graphicFrame>
        <p:nvGraphicFramePr>
          <p:cNvPr id="101" name="Google Shape;101;p20"/>
          <p:cNvGraphicFramePr/>
          <p:nvPr/>
        </p:nvGraphicFramePr>
        <p:xfrm>
          <a:off x="311700" y="2571750"/>
          <a:ext cx="3000000" cy="3000000"/>
        </p:xfrm>
        <a:graphic>
          <a:graphicData uri="http://schemas.openxmlformats.org/drawingml/2006/table">
            <a:tbl>
              <a:tblPr>
                <a:noFill/>
                <a:tableStyleId>{A7610594-1565-4BB1-AC77-5A67307A6B37}</a:tableStyleId>
              </a:tblPr>
              <a:tblGrid>
                <a:gridCol w="2578525"/>
                <a:gridCol w="2650950"/>
              </a:tblGrid>
              <a:tr h="307600">
                <a:tc>
                  <a:txBody>
                    <a:bodyPr/>
                    <a:lstStyle/>
                    <a:p>
                      <a:pPr indent="-355600" lvl="0" marL="457200" rtl="0" algn="l">
                        <a:lnSpc>
                          <a:spcPct val="115000"/>
                        </a:lnSpc>
                        <a:spcBef>
                          <a:spcPts val="0"/>
                        </a:spcBef>
                        <a:spcAft>
                          <a:spcPts val="0"/>
                        </a:spcAft>
                        <a:buSzPts val="2000"/>
                        <a:buChar char="●"/>
                      </a:pPr>
                      <a:r>
                        <a:rPr lang="es" sz="2000"/>
                        <a:t>Acousticness</a:t>
                      </a:r>
                      <a:endParaRPr sz="2000"/>
                    </a:p>
                    <a:p>
                      <a:pPr indent="-355600" lvl="0" marL="457200" rtl="0" algn="l">
                        <a:lnSpc>
                          <a:spcPct val="115000"/>
                        </a:lnSpc>
                        <a:spcBef>
                          <a:spcPts val="0"/>
                        </a:spcBef>
                        <a:spcAft>
                          <a:spcPts val="0"/>
                        </a:spcAft>
                        <a:buSzPts val="2000"/>
                        <a:buChar char="●"/>
                      </a:pPr>
                      <a:r>
                        <a:rPr lang="es" sz="2000"/>
                        <a:t>Danceability</a:t>
                      </a:r>
                      <a:endParaRPr sz="2000"/>
                    </a:p>
                    <a:p>
                      <a:pPr indent="-355600" lvl="0" marL="457200" rtl="0" algn="l">
                        <a:lnSpc>
                          <a:spcPct val="115000"/>
                        </a:lnSpc>
                        <a:spcBef>
                          <a:spcPts val="0"/>
                        </a:spcBef>
                        <a:spcAft>
                          <a:spcPts val="0"/>
                        </a:spcAft>
                        <a:buSzPts val="2000"/>
                        <a:buChar char="●"/>
                      </a:pPr>
                      <a:r>
                        <a:rPr lang="es" sz="2000"/>
                        <a:t>Duration</a:t>
                      </a:r>
                      <a:endParaRPr sz="2000"/>
                    </a:p>
                    <a:p>
                      <a:pPr indent="-355600" lvl="0" marL="457200" rtl="0" algn="l">
                        <a:lnSpc>
                          <a:spcPct val="115000"/>
                        </a:lnSpc>
                        <a:spcBef>
                          <a:spcPts val="0"/>
                        </a:spcBef>
                        <a:spcAft>
                          <a:spcPts val="0"/>
                        </a:spcAft>
                        <a:buSzPts val="2000"/>
                        <a:buChar char="●"/>
                      </a:pPr>
                      <a:r>
                        <a:rPr lang="es" sz="2000"/>
                        <a:t>Energy</a:t>
                      </a:r>
                      <a:endParaRPr sz="2000"/>
                    </a:p>
                    <a:p>
                      <a:pPr indent="-355600" lvl="0" marL="457200" rtl="0" algn="l">
                        <a:lnSpc>
                          <a:spcPct val="115000"/>
                        </a:lnSpc>
                        <a:spcBef>
                          <a:spcPts val="0"/>
                        </a:spcBef>
                        <a:spcAft>
                          <a:spcPts val="0"/>
                        </a:spcAft>
                        <a:buSzPts val="2000"/>
                        <a:buChar char="●"/>
                      </a:pPr>
                      <a:r>
                        <a:rPr lang="es" sz="2000"/>
                        <a:t>Instrumentalness</a:t>
                      </a:r>
                      <a:endParaRPr sz="2100"/>
                    </a:p>
                  </a:txBody>
                  <a:tcPr marT="63500" marB="63500" marR="63500" marL="63500"/>
                </a:tc>
                <a:tc>
                  <a:txBody>
                    <a:bodyPr/>
                    <a:lstStyle/>
                    <a:p>
                      <a:pPr indent="-355600" lvl="0" marL="457200" rtl="0" algn="l">
                        <a:lnSpc>
                          <a:spcPct val="115000"/>
                        </a:lnSpc>
                        <a:spcBef>
                          <a:spcPts val="0"/>
                        </a:spcBef>
                        <a:spcAft>
                          <a:spcPts val="0"/>
                        </a:spcAft>
                        <a:buSzPts val="2000"/>
                        <a:buChar char="●"/>
                      </a:pPr>
                      <a:r>
                        <a:rPr lang="es" sz="2000"/>
                        <a:t>Liveness</a:t>
                      </a:r>
                      <a:endParaRPr sz="2000"/>
                    </a:p>
                    <a:p>
                      <a:pPr indent="-355600" lvl="0" marL="457200" rtl="0" algn="l">
                        <a:lnSpc>
                          <a:spcPct val="115000"/>
                        </a:lnSpc>
                        <a:spcBef>
                          <a:spcPts val="0"/>
                        </a:spcBef>
                        <a:spcAft>
                          <a:spcPts val="0"/>
                        </a:spcAft>
                        <a:buSzPts val="2000"/>
                        <a:buChar char="●"/>
                      </a:pPr>
                      <a:r>
                        <a:rPr lang="es" sz="2000"/>
                        <a:t>Loudness</a:t>
                      </a:r>
                      <a:endParaRPr sz="2000"/>
                    </a:p>
                    <a:p>
                      <a:pPr indent="-355600" lvl="0" marL="457200" rtl="0" algn="l">
                        <a:lnSpc>
                          <a:spcPct val="115000"/>
                        </a:lnSpc>
                        <a:spcBef>
                          <a:spcPts val="0"/>
                        </a:spcBef>
                        <a:spcAft>
                          <a:spcPts val="0"/>
                        </a:spcAft>
                        <a:buSzPts val="2000"/>
                        <a:buChar char="●"/>
                      </a:pPr>
                      <a:r>
                        <a:rPr lang="es" sz="2000"/>
                        <a:t>Speechiness</a:t>
                      </a:r>
                      <a:endParaRPr sz="2000"/>
                    </a:p>
                    <a:p>
                      <a:pPr indent="-355600" lvl="0" marL="457200" rtl="0" algn="l">
                        <a:lnSpc>
                          <a:spcPct val="115000"/>
                        </a:lnSpc>
                        <a:spcBef>
                          <a:spcPts val="0"/>
                        </a:spcBef>
                        <a:spcAft>
                          <a:spcPts val="0"/>
                        </a:spcAft>
                        <a:buSzPts val="2000"/>
                        <a:buChar char="●"/>
                      </a:pPr>
                      <a:r>
                        <a:rPr lang="es" sz="2000"/>
                        <a:t>Tempo</a:t>
                      </a:r>
                      <a:endParaRPr sz="2000"/>
                    </a:p>
                    <a:p>
                      <a:pPr indent="-355600" lvl="0" marL="457200" rtl="0" algn="l">
                        <a:spcBef>
                          <a:spcPts val="0"/>
                        </a:spcBef>
                        <a:spcAft>
                          <a:spcPts val="0"/>
                        </a:spcAft>
                        <a:buSzPts val="2000"/>
                        <a:buChar char="●"/>
                      </a:pPr>
                      <a:r>
                        <a:rPr lang="es" sz="2000"/>
                        <a:t>Valence</a:t>
                      </a:r>
                      <a:endParaRPr sz="2100"/>
                    </a:p>
                  </a:txBody>
                  <a:tcPr marT="63500" marB="63500" marR="63500" marL="63500"/>
                </a:tc>
              </a:tr>
            </a:tbl>
          </a:graphicData>
        </a:graphic>
      </p:graphicFrame>
      <p:pic>
        <p:nvPicPr>
          <p:cNvPr id="102" name="Google Shape;102;p20"/>
          <p:cNvPicPr preferRelativeResize="0"/>
          <p:nvPr/>
        </p:nvPicPr>
        <p:blipFill>
          <a:blip r:embed="rId3">
            <a:alphaModFix/>
          </a:blip>
          <a:stretch>
            <a:fillRect/>
          </a:stretch>
        </p:blipFill>
        <p:spPr>
          <a:xfrm>
            <a:off x="5879050" y="275513"/>
            <a:ext cx="3114000" cy="45924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a:off x="4835400" y="697075"/>
            <a:ext cx="4045200" cy="87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solidFill>
                  <a:schemeClr val="lt1"/>
                </a:solidFill>
              </a:rPr>
              <a:t>Duration</a:t>
            </a:r>
            <a:endParaRPr>
              <a:solidFill>
                <a:schemeClr val="lt1"/>
              </a:solidFill>
            </a:endParaRPr>
          </a:p>
        </p:txBody>
      </p:sp>
      <p:sp>
        <p:nvSpPr>
          <p:cNvPr id="108" name="Google Shape;108;p21"/>
          <p:cNvSpPr txBox="1"/>
          <p:nvPr>
            <p:ph idx="2" type="body"/>
          </p:nvPr>
        </p:nvSpPr>
        <p:spPr>
          <a:xfrm>
            <a:off x="4939500" y="2335675"/>
            <a:ext cx="3837000" cy="20838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0"/>
              </a:spcAft>
              <a:buSzPts val="1018"/>
              <a:buNone/>
            </a:pPr>
            <a:r>
              <a:rPr lang="es" sz="1565"/>
              <a:t>The duration of the track in </a:t>
            </a:r>
            <a:r>
              <a:rPr lang="es" sz="1565">
                <a:solidFill>
                  <a:schemeClr val="dk2"/>
                </a:solidFill>
              </a:rPr>
              <a:t>minutes</a:t>
            </a:r>
            <a:r>
              <a:rPr lang="es" sz="1565"/>
              <a:t>.</a:t>
            </a:r>
            <a:endParaRPr sz="1565"/>
          </a:p>
          <a:p>
            <a:pPr indent="0" lvl="0" marL="0" rtl="0" algn="l">
              <a:lnSpc>
                <a:spcPct val="105000"/>
              </a:lnSpc>
              <a:spcBef>
                <a:spcPts val="1200"/>
              </a:spcBef>
              <a:spcAft>
                <a:spcPts val="1200"/>
              </a:spcAft>
              <a:buSzPts val="1018"/>
              <a:buNone/>
            </a:pPr>
            <a:r>
              <a:rPr lang="es" sz="1565"/>
              <a:t>Most songs are between 3 and 4 minutes.</a:t>
            </a:r>
            <a:endParaRPr sz="1565"/>
          </a:p>
        </p:txBody>
      </p:sp>
      <p:sp>
        <p:nvSpPr>
          <p:cNvPr id="109" name="Google Shape;109;p21"/>
          <p:cNvSpPr txBox="1"/>
          <p:nvPr>
            <p:ph type="title"/>
          </p:nvPr>
        </p:nvSpPr>
        <p:spPr>
          <a:xfrm>
            <a:off x="4835400" y="1459375"/>
            <a:ext cx="4045200" cy="801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700">
                <a:solidFill>
                  <a:schemeClr val="dk2"/>
                </a:solidFill>
              </a:rPr>
              <a:t>Median = 3,5</a:t>
            </a:r>
            <a:endParaRPr sz="3700">
              <a:solidFill>
                <a:schemeClr val="dk2"/>
              </a:solidFill>
            </a:endParaRPr>
          </a:p>
        </p:txBody>
      </p:sp>
      <p:pic>
        <p:nvPicPr>
          <p:cNvPr id="110" name="Google Shape;110;p21"/>
          <p:cNvPicPr preferRelativeResize="0"/>
          <p:nvPr/>
        </p:nvPicPr>
        <p:blipFill>
          <a:blip r:embed="rId3">
            <a:alphaModFix/>
          </a:blip>
          <a:stretch>
            <a:fillRect/>
          </a:stretch>
        </p:blipFill>
        <p:spPr>
          <a:xfrm>
            <a:off x="-129850" y="898775"/>
            <a:ext cx="5018925" cy="334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29D87A"/>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